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Open Sauce" charset="1" panose="00000500000000000000"/>
      <p:regular r:id="rId16"/>
    </p:embeddedFont>
    <p:embeddedFont>
      <p:font typeface="Open Sauce Bold" charset="1" panose="00000800000000000000"/>
      <p:regular r:id="rId17"/>
    </p:embeddedFont>
    <p:embeddedFont>
      <p:font typeface="Open Sauce Italics" charset="1" panose="00000500000000000000"/>
      <p:regular r:id="rId18"/>
    </p:embeddedFont>
    <p:embeddedFont>
      <p:font typeface="Open Sauce Bold Italics" charset="1" panose="00000800000000000000"/>
      <p:regular r:id="rId19"/>
    </p:embeddedFont>
    <p:embeddedFont>
      <p:font typeface="Open Sauce Light" charset="1" panose="00000400000000000000"/>
      <p:regular r:id="rId20"/>
    </p:embeddedFont>
    <p:embeddedFont>
      <p:font typeface="Open Sauce Light Italics" charset="1" panose="00000400000000000000"/>
      <p:regular r:id="rId21"/>
    </p:embeddedFont>
    <p:embeddedFont>
      <p:font typeface="Open Sauce Medium" charset="1" panose="00000600000000000000"/>
      <p:regular r:id="rId22"/>
    </p:embeddedFont>
    <p:embeddedFont>
      <p:font typeface="Open Sauce Medium Italics" charset="1" panose="00000600000000000000"/>
      <p:regular r:id="rId23"/>
    </p:embeddedFont>
    <p:embeddedFont>
      <p:font typeface="Open Sauce Semi-Bold" charset="1" panose="00000700000000000000"/>
      <p:regular r:id="rId24"/>
    </p:embeddedFont>
    <p:embeddedFont>
      <p:font typeface="Open Sauce Semi-Bold Italics" charset="1" panose="00000700000000000000"/>
      <p:regular r:id="rId25"/>
    </p:embeddedFont>
    <p:embeddedFont>
      <p:font typeface="Open Sauce Heavy" charset="1" panose="00000A00000000000000"/>
      <p:regular r:id="rId26"/>
    </p:embeddedFont>
    <p:embeddedFont>
      <p:font typeface="Open Sauce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slides/slide27.xml" Type="http://schemas.openxmlformats.org/officeDocument/2006/relationships/slide"/><Relationship Id="rId55" Target="slides/slide28.xml" Type="http://schemas.openxmlformats.org/officeDocument/2006/relationships/slide"/><Relationship Id="rId56" Target="slides/slide29.xml" Type="http://schemas.openxmlformats.org/officeDocument/2006/relationships/slide"/><Relationship Id="rId57" Target="slides/slide30.xml" Type="http://schemas.openxmlformats.org/officeDocument/2006/relationships/slide"/><Relationship Id="rId58" Target="slides/slide31.xml" Type="http://schemas.openxmlformats.org/officeDocument/2006/relationships/slide"/><Relationship Id="rId59" Target="slides/slide32.xml" Type="http://schemas.openxmlformats.org/officeDocument/2006/relationships/slide"/><Relationship Id="rId6" Target="fonts/font6.fntdata" Type="http://schemas.openxmlformats.org/officeDocument/2006/relationships/font"/><Relationship Id="rId60" Target="slides/slide33.xml" Type="http://schemas.openxmlformats.org/officeDocument/2006/relationships/slide"/><Relationship Id="rId61" Target="slides/slide34.xml" Type="http://schemas.openxmlformats.org/officeDocument/2006/relationships/slide"/><Relationship Id="rId62" Target="slides/slide35.xml" Type="http://schemas.openxmlformats.org/officeDocument/2006/relationships/slide"/><Relationship Id="rId63" Target="slides/slide36.xml" Type="http://schemas.openxmlformats.org/officeDocument/2006/relationships/slide"/><Relationship Id="rId64" Target="slides/slide37.xml" Type="http://schemas.openxmlformats.org/officeDocument/2006/relationships/slide"/><Relationship Id="rId65" Target="slides/slide38.xml" Type="http://schemas.openxmlformats.org/officeDocument/2006/relationships/slide"/><Relationship Id="rId66" Target="slides/slide39.xml" Type="http://schemas.openxmlformats.org/officeDocument/2006/relationships/slide"/><Relationship Id="rId67" Target="slides/slide4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3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3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38.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9.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3.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4.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5.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sp>
        <p:nvSpPr>
          <p:cNvPr name="Freeform 2" id="2"/>
          <p:cNvSpPr/>
          <p:nvPr/>
        </p:nvSpPr>
        <p:spPr>
          <a:xfrm flipH="false" flipV="false" rot="-8339648">
            <a:off x="15447340" y="5344017"/>
            <a:ext cx="7629294" cy="7828566"/>
          </a:xfrm>
          <a:custGeom>
            <a:avLst/>
            <a:gdLst/>
            <a:ahLst/>
            <a:cxnLst/>
            <a:rect r="r" b="b" t="t" l="l"/>
            <a:pathLst>
              <a:path h="7828566" w="7629294">
                <a:moveTo>
                  <a:pt x="0" y="0"/>
                </a:moveTo>
                <a:lnTo>
                  <a:pt x="7629293" y="0"/>
                </a:lnTo>
                <a:lnTo>
                  <a:pt x="7629293"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58071" y="-4629150"/>
            <a:ext cx="6937639" cy="7118846"/>
          </a:xfrm>
          <a:custGeom>
            <a:avLst/>
            <a:gdLst/>
            <a:ahLst/>
            <a:cxnLst/>
            <a:rect r="r" b="b" t="t" l="l"/>
            <a:pathLst>
              <a:path h="7118846" w="6937639">
                <a:moveTo>
                  <a:pt x="0" y="0"/>
                </a:moveTo>
                <a:lnTo>
                  <a:pt x="6937639" y="0"/>
                </a:lnTo>
                <a:lnTo>
                  <a:pt x="6937639" y="7118846"/>
                </a:lnTo>
                <a:lnTo>
                  <a:pt x="0" y="7118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74714" y="1296643"/>
            <a:ext cx="15684586" cy="8421491"/>
            <a:chOff x="0" y="0"/>
            <a:chExt cx="3028949" cy="1626327"/>
          </a:xfrm>
        </p:grpSpPr>
        <p:sp>
          <p:nvSpPr>
            <p:cNvPr name="Freeform 5" id="5"/>
            <p:cNvSpPr/>
            <p:nvPr/>
          </p:nvSpPr>
          <p:spPr>
            <a:xfrm flipH="false" flipV="false" rot="0">
              <a:off x="0" y="0"/>
              <a:ext cx="3028949" cy="1626327"/>
            </a:xfrm>
            <a:custGeom>
              <a:avLst/>
              <a:gdLst/>
              <a:ahLst/>
              <a:cxnLst/>
              <a:rect r="r" b="b" t="t" l="l"/>
              <a:pathLst>
                <a:path h="1626327" w="3028949">
                  <a:moveTo>
                    <a:pt x="0" y="0"/>
                  </a:moveTo>
                  <a:lnTo>
                    <a:pt x="3028949" y="0"/>
                  </a:lnTo>
                  <a:lnTo>
                    <a:pt x="3028949" y="1626327"/>
                  </a:lnTo>
                  <a:lnTo>
                    <a:pt x="0" y="1626327"/>
                  </a:lnTo>
                  <a:close/>
                </a:path>
              </a:pathLst>
            </a:custGeom>
            <a:solidFill>
              <a:srgbClr val="000000">
                <a:alpha val="0"/>
              </a:srgbClr>
            </a:solidFill>
            <a:ln w="38100" cap="sq">
              <a:solidFill>
                <a:srgbClr val="000000"/>
              </a:solidFill>
              <a:prstDash val="solid"/>
              <a:miter/>
            </a:ln>
          </p:spPr>
        </p:sp>
        <p:sp>
          <p:nvSpPr>
            <p:cNvPr name="TextBox 6" id="6"/>
            <p:cNvSpPr txBox="true"/>
            <p:nvPr/>
          </p:nvSpPr>
          <p:spPr>
            <a:xfrm>
              <a:off x="0" y="-19050"/>
              <a:ext cx="3028949" cy="1645377"/>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10929108" y="1407115"/>
            <a:ext cx="5771763" cy="5919756"/>
          </a:xfrm>
          <a:custGeom>
            <a:avLst/>
            <a:gdLst/>
            <a:ahLst/>
            <a:cxnLst/>
            <a:rect r="r" b="b" t="t" l="l"/>
            <a:pathLst>
              <a:path h="5919756" w="5771763">
                <a:moveTo>
                  <a:pt x="0" y="0"/>
                </a:moveTo>
                <a:lnTo>
                  <a:pt x="5771762" y="0"/>
                </a:lnTo>
                <a:lnTo>
                  <a:pt x="5771762" y="5919757"/>
                </a:lnTo>
                <a:lnTo>
                  <a:pt x="0" y="59197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592867" y="-120282"/>
            <a:ext cx="1527397" cy="1527397"/>
          </a:xfrm>
          <a:custGeom>
            <a:avLst/>
            <a:gdLst/>
            <a:ahLst/>
            <a:cxnLst/>
            <a:rect r="r" b="b" t="t" l="l"/>
            <a:pathLst>
              <a:path h="1527397" w="1527397">
                <a:moveTo>
                  <a:pt x="0" y="0"/>
                </a:moveTo>
                <a:lnTo>
                  <a:pt x="1527397" y="0"/>
                </a:lnTo>
                <a:lnTo>
                  <a:pt x="1527397" y="1527397"/>
                </a:lnTo>
                <a:lnTo>
                  <a:pt x="0" y="1527397"/>
                </a:lnTo>
                <a:lnTo>
                  <a:pt x="0" y="0"/>
                </a:lnTo>
                <a:close/>
              </a:path>
            </a:pathLst>
          </a:custGeom>
          <a:blipFill>
            <a:blip r:embed="rId4"/>
            <a:stretch>
              <a:fillRect l="0" t="0" r="0" b="0"/>
            </a:stretch>
          </a:blipFill>
        </p:spPr>
      </p:sp>
      <p:sp>
        <p:nvSpPr>
          <p:cNvPr name="TextBox 9" id="9"/>
          <p:cNvSpPr txBox="true"/>
          <p:nvPr/>
        </p:nvSpPr>
        <p:spPr>
          <a:xfrm rot="0">
            <a:off x="3999682" y="-16480"/>
            <a:ext cx="9815307" cy="1186902"/>
          </a:xfrm>
          <a:prstGeom prst="rect">
            <a:avLst/>
          </a:prstGeom>
        </p:spPr>
        <p:txBody>
          <a:bodyPr anchor="t" rtlCol="false" tIns="0" lIns="0" bIns="0" rIns="0">
            <a:spAutoFit/>
          </a:bodyPr>
          <a:lstStyle/>
          <a:p>
            <a:pPr algn="ctr">
              <a:lnSpc>
                <a:spcPts val="9748"/>
              </a:lnSpc>
            </a:pPr>
            <a:r>
              <a:rPr lang="en-US" sz="7063" spc="692">
                <a:solidFill>
                  <a:srgbClr val="231F20"/>
                </a:solidFill>
                <a:latin typeface="Oswald Bold"/>
              </a:rPr>
              <a:t>DATA MINING</a:t>
            </a:r>
          </a:p>
        </p:txBody>
      </p:sp>
      <p:sp>
        <p:nvSpPr>
          <p:cNvPr name="TextBox 10" id="10"/>
          <p:cNvSpPr txBox="true"/>
          <p:nvPr/>
        </p:nvSpPr>
        <p:spPr>
          <a:xfrm rot="0">
            <a:off x="1901257" y="4565005"/>
            <a:ext cx="6178807" cy="1837143"/>
          </a:xfrm>
          <a:prstGeom prst="rect">
            <a:avLst/>
          </a:prstGeom>
        </p:spPr>
        <p:txBody>
          <a:bodyPr anchor="t" rtlCol="false" tIns="0" lIns="0" bIns="0" rIns="0">
            <a:spAutoFit/>
          </a:bodyPr>
          <a:lstStyle/>
          <a:p>
            <a:pPr>
              <a:lnSpc>
                <a:spcPts val="3692"/>
              </a:lnSpc>
            </a:pPr>
            <a:r>
              <a:rPr lang="en-US" sz="2675" spc="262">
                <a:solidFill>
                  <a:srgbClr val="231F20"/>
                </a:solidFill>
                <a:latin typeface="Oswald Bold"/>
              </a:rPr>
              <a:t>Section:5A</a:t>
            </a:r>
          </a:p>
          <a:p>
            <a:pPr>
              <a:lnSpc>
                <a:spcPts val="3692"/>
              </a:lnSpc>
            </a:pPr>
            <a:r>
              <a:rPr lang="en-US" sz="2675" spc="262">
                <a:solidFill>
                  <a:srgbClr val="231F20"/>
                </a:solidFill>
                <a:latin typeface="Oswald Bold"/>
              </a:rPr>
              <a:t>Course Name: Artificial Intelligence</a:t>
            </a:r>
          </a:p>
          <a:p>
            <a:pPr>
              <a:lnSpc>
                <a:spcPts val="3692"/>
              </a:lnSpc>
            </a:pPr>
            <a:r>
              <a:rPr lang="en-US" sz="2675" spc="262">
                <a:solidFill>
                  <a:srgbClr val="231F20"/>
                </a:solidFill>
                <a:latin typeface="Oswald Bold"/>
              </a:rPr>
              <a:t>Course Code: C.S.E 316</a:t>
            </a:r>
          </a:p>
          <a:p>
            <a:pPr>
              <a:lnSpc>
                <a:spcPts val="3692"/>
              </a:lnSpc>
            </a:pPr>
            <a:r>
              <a:rPr lang="en-US" sz="2675" spc="262">
                <a:solidFill>
                  <a:srgbClr val="231F20"/>
                </a:solidFill>
                <a:latin typeface="Oswald Bold"/>
              </a:rPr>
              <a:t>Department: C.S.E</a:t>
            </a:r>
          </a:p>
        </p:txBody>
      </p:sp>
      <p:grpSp>
        <p:nvGrpSpPr>
          <p:cNvPr name="Group 11" id="11"/>
          <p:cNvGrpSpPr/>
          <p:nvPr/>
        </p:nvGrpSpPr>
        <p:grpSpPr>
          <a:xfrm rot="0">
            <a:off x="1901257" y="2047923"/>
            <a:ext cx="8232484" cy="2319071"/>
            <a:chOff x="0" y="0"/>
            <a:chExt cx="10976645" cy="3092094"/>
          </a:xfrm>
        </p:grpSpPr>
        <p:sp>
          <p:nvSpPr>
            <p:cNvPr name="TextBox 12" id="12"/>
            <p:cNvSpPr txBox="true"/>
            <p:nvPr/>
          </p:nvSpPr>
          <p:spPr>
            <a:xfrm rot="0">
              <a:off x="0" y="-47625"/>
              <a:ext cx="7023224" cy="3139087"/>
            </a:xfrm>
            <a:prstGeom prst="rect">
              <a:avLst/>
            </a:prstGeom>
          </p:spPr>
          <p:txBody>
            <a:bodyPr anchor="t" rtlCol="false" tIns="0" lIns="0" bIns="0" rIns="0">
              <a:spAutoFit/>
            </a:bodyPr>
            <a:lstStyle/>
            <a:p>
              <a:pPr algn="just">
                <a:lnSpc>
                  <a:spcPts val="3782"/>
                </a:lnSpc>
                <a:spcBef>
                  <a:spcPct val="0"/>
                </a:spcBef>
              </a:pPr>
              <a:r>
                <a:rPr lang="en-US" sz="2740" spc="268">
                  <a:solidFill>
                    <a:srgbClr val="231F20"/>
                  </a:solidFill>
                  <a:latin typeface="Oswald Bold"/>
                </a:rPr>
                <a:t>Name</a:t>
              </a:r>
            </a:p>
            <a:p>
              <a:pPr algn="just">
                <a:lnSpc>
                  <a:spcPts val="3782"/>
                </a:lnSpc>
                <a:spcBef>
                  <a:spcPct val="0"/>
                </a:spcBef>
              </a:pPr>
              <a:r>
                <a:rPr lang="en-US" sz="2740" spc="268">
                  <a:solidFill>
                    <a:srgbClr val="231F20"/>
                  </a:solidFill>
                  <a:latin typeface="Oswald Bold"/>
                </a:rPr>
                <a:t>1.Tanvir Ahmed Apu</a:t>
              </a:r>
            </a:p>
            <a:p>
              <a:pPr algn="just">
                <a:lnSpc>
                  <a:spcPts val="3782"/>
                </a:lnSpc>
                <a:spcBef>
                  <a:spcPct val="0"/>
                </a:spcBef>
              </a:pPr>
              <a:r>
                <a:rPr lang="en-US" sz="2740" spc="268">
                  <a:solidFill>
                    <a:srgbClr val="231F20"/>
                  </a:solidFill>
                  <a:latin typeface="Oswald Bold"/>
                </a:rPr>
                <a:t>2.Md Tajbeer Ahamed Rimon</a:t>
              </a:r>
            </a:p>
            <a:p>
              <a:pPr algn="just">
                <a:lnSpc>
                  <a:spcPts val="3782"/>
                </a:lnSpc>
                <a:spcBef>
                  <a:spcPct val="0"/>
                </a:spcBef>
              </a:pPr>
              <a:r>
                <a:rPr lang="en-US" sz="2740" spc="268">
                  <a:solidFill>
                    <a:srgbClr val="231F20"/>
                  </a:solidFill>
                  <a:latin typeface="Oswald Bold"/>
                </a:rPr>
                <a:t>3.Shariful Islam Sajib Sarkar</a:t>
              </a:r>
            </a:p>
            <a:p>
              <a:pPr algn="just">
                <a:lnSpc>
                  <a:spcPts val="3782"/>
                </a:lnSpc>
                <a:spcBef>
                  <a:spcPct val="0"/>
                </a:spcBef>
              </a:pPr>
              <a:r>
                <a:rPr lang="en-US" sz="2740" spc="268">
                  <a:solidFill>
                    <a:srgbClr val="231F20"/>
                  </a:solidFill>
                  <a:latin typeface="Oswald Bold"/>
                </a:rPr>
                <a:t>4.Sowrobh Bhuiyan </a:t>
              </a:r>
            </a:p>
          </p:txBody>
        </p:sp>
        <p:sp>
          <p:nvSpPr>
            <p:cNvPr name="TextBox 13" id="13"/>
            <p:cNvSpPr txBox="true"/>
            <p:nvPr/>
          </p:nvSpPr>
          <p:spPr>
            <a:xfrm rot="0">
              <a:off x="7201346" y="-47625"/>
              <a:ext cx="3775299" cy="3139719"/>
            </a:xfrm>
            <a:prstGeom prst="rect">
              <a:avLst/>
            </a:prstGeom>
          </p:spPr>
          <p:txBody>
            <a:bodyPr anchor="t" rtlCol="false" tIns="0" lIns="0" bIns="0" rIns="0">
              <a:spAutoFit/>
            </a:bodyPr>
            <a:lstStyle/>
            <a:p>
              <a:pPr algn="just">
                <a:lnSpc>
                  <a:spcPts val="3753"/>
                </a:lnSpc>
                <a:spcBef>
                  <a:spcPct val="0"/>
                </a:spcBef>
              </a:pPr>
              <a:r>
                <a:rPr lang="en-US" sz="2720" spc="266">
                  <a:solidFill>
                    <a:srgbClr val="231F20"/>
                  </a:solidFill>
                  <a:latin typeface="Oswald Bold"/>
                </a:rPr>
                <a:t>ID</a:t>
              </a:r>
            </a:p>
            <a:p>
              <a:pPr algn="just">
                <a:lnSpc>
                  <a:spcPts val="3753"/>
                </a:lnSpc>
                <a:spcBef>
                  <a:spcPct val="0"/>
                </a:spcBef>
              </a:pPr>
              <a:r>
                <a:rPr lang="en-US" sz="2720" spc="266">
                  <a:solidFill>
                    <a:srgbClr val="231F20"/>
                  </a:solidFill>
                  <a:latin typeface="Oswald Bold"/>
                </a:rPr>
                <a:t>1.212 505 1045</a:t>
              </a:r>
            </a:p>
            <a:p>
              <a:pPr algn="just">
                <a:lnSpc>
                  <a:spcPts val="3753"/>
                </a:lnSpc>
                <a:spcBef>
                  <a:spcPct val="0"/>
                </a:spcBef>
              </a:pPr>
              <a:r>
                <a:rPr lang="en-US" sz="2720" spc="266">
                  <a:solidFill>
                    <a:srgbClr val="231F20"/>
                  </a:solidFill>
                  <a:latin typeface="Oswald Bold"/>
                </a:rPr>
                <a:t>2.212 505 1007</a:t>
              </a:r>
            </a:p>
            <a:p>
              <a:pPr algn="just">
                <a:lnSpc>
                  <a:spcPts val="3753"/>
                </a:lnSpc>
                <a:spcBef>
                  <a:spcPct val="0"/>
                </a:spcBef>
              </a:pPr>
              <a:r>
                <a:rPr lang="en-US" sz="2720" spc="266">
                  <a:solidFill>
                    <a:srgbClr val="231F20"/>
                  </a:solidFill>
                  <a:latin typeface="Oswald Bold"/>
                </a:rPr>
                <a:t>3.212 505 1016</a:t>
              </a:r>
            </a:p>
            <a:p>
              <a:pPr algn="just">
                <a:lnSpc>
                  <a:spcPts val="3753"/>
                </a:lnSpc>
                <a:spcBef>
                  <a:spcPct val="0"/>
                </a:spcBef>
              </a:pPr>
              <a:r>
                <a:rPr lang="en-US" sz="2720" spc="266">
                  <a:solidFill>
                    <a:srgbClr val="231F20"/>
                  </a:solidFill>
                  <a:latin typeface="Oswald Bold"/>
                </a:rPr>
                <a:t>4.212 505 1026</a:t>
              </a:r>
            </a:p>
          </p:txBody>
        </p:sp>
      </p:grpSp>
      <p:sp>
        <p:nvSpPr>
          <p:cNvPr name="TextBox 14" id="14"/>
          <p:cNvSpPr txBox="true"/>
          <p:nvPr/>
        </p:nvSpPr>
        <p:spPr>
          <a:xfrm rot="0">
            <a:off x="1901257" y="6602173"/>
            <a:ext cx="12533953" cy="2366739"/>
          </a:xfrm>
          <a:prstGeom prst="rect">
            <a:avLst/>
          </a:prstGeom>
        </p:spPr>
        <p:txBody>
          <a:bodyPr anchor="t" rtlCol="false" tIns="0" lIns="0" bIns="0" rIns="0">
            <a:spAutoFit/>
          </a:bodyPr>
          <a:lstStyle/>
          <a:p>
            <a:pPr algn="just">
              <a:lnSpc>
                <a:spcPts val="3750"/>
              </a:lnSpc>
              <a:spcBef>
                <a:spcPct val="0"/>
              </a:spcBef>
            </a:pPr>
            <a:r>
              <a:rPr lang="en-US" sz="2718" spc="266">
                <a:solidFill>
                  <a:srgbClr val="231F20"/>
                </a:solidFill>
                <a:latin typeface="Oswald Bold"/>
              </a:rPr>
              <a:t>SUBMITTED TO:</a:t>
            </a:r>
          </a:p>
          <a:p>
            <a:pPr algn="just">
              <a:lnSpc>
                <a:spcPts val="3750"/>
              </a:lnSpc>
              <a:spcBef>
                <a:spcPct val="0"/>
              </a:spcBef>
            </a:pPr>
            <a:r>
              <a:rPr lang="en-US" sz="2718" spc="266">
                <a:solidFill>
                  <a:srgbClr val="231F20"/>
                </a:solidFill>
                <a:latin typeface="Oswald Bold"/>
              </a:rPr>
              <a:t>NAME: FERDAUS ANAM JIBON</a:t>
            </a:r>
          </a:p>
          <a:p>
            <a:pPr algn="just">
              <a:lnSpc>
                <a:spcPts val="3750"/>
              </a:lnSpc>
              <a:spcBef>
                <a:spcPct val="0"/>
              </a:spcBef>
            </a:pPr>
            <a:r>
              <a:rPr lang="en-US" sz="2718" spc="266">
                <a:solidFill>
                  <a:srgbClr val="231F20"/>
                </a:solidFill>
                <a:latin typeface="Oswald Bold"/>
              </a:rPr>
              <a:t>ASSISTANT PROFESSOR, UNIVERSITY OF INFORMATION TECHNOLOGY AND SCIENCES (UITS).</a:t>
            </a:r>
          </a:p>
          <a:p>
            <a:pPr algn="just">
              <a:lnSpc>
                <a:spcPts val="3750"/>
              </a:lnSpc>
              <a:spcBef>
                <a:spcPct val="0"/>
              </a:spcBef>
            </a:pPr>
            <a:r>
              <a:rPr lang="en-US" sz="2718" spc="266">
                <a:solidFill>
                  <a:srgbClr val="231F20"/>
                </a:solidFill>
                <a:latin typeface="Oswald Bold"/>
              </a:rPr>
              <a:t>DEPARTMENT: C.S.E</a:t>
            </a:r>
          </a:p>
        </p:txBody>
      </p:sp>
      <p:sp>
        <p:nvSpPr>
          <p:cNvPr name="Freeform 15" id="15"/>
          <p:cNvSpPr/>
          <p:nvPr/>
        </p:nvSpPr>
        <p:spPr>
          <a:xfrm flipH="true" flipV="false" rot="0">
            <a:off x="11718172" y="-129578"/>
            <a:ext cx="1527397" cy="1527397"/>
          </a:xfrm>
          <a:custGeom>
            <a:avLst/>
            <a:gdLst/>
            <a:ahLst/>
            <a:cxnLst/>
            <a:rect r="r" b="b" t="t" l="l"/>
            <a:pathLst>
              <a:path h="1527397" w="1527397">
                <a:moveTo>
                  <a:pt x="1527397" y="0"/>
                </a:moveTo>
                <a:lnTo>
                  <a:pt x="0" y="0"/>
                </a:lnTo>
                <a:lnTo>
                  <a:pt x="0" y="1527397"/>
                </a:lnTo>
                <a:lnTo>
                  <a:pt x="1527397" y="1527397"/>
                </a:lnTo>
                <a:lnTo>
                  <a:pt x="1527397"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99999">
            <a:off x="-2729621" y="-7074240"/>
            <a:ext cx="6424629" cy="8969814"/>
          </a:xfrm>
          <a:custGeom>
            <a:avLst/>
            <a:gdLst/>
            <a:ahLst/>
            <a:cxnLst/>
            <a:rect r="r" b="b" t="t" l="l"/>
            <a:pathLst>
              <a:path h="8969814" w="6424629">
                <a:moveTo>
                  <a:pt x="0" y="0"/>
                </a:moveTo>
                <a:lnTo>
                  <a:pt x="6424629" y="0"/>
                </a:lnTo>
                <a:lnTo>
                  <a:pt x="6424629" y="8969814"/>
                </a:lnTo>
                <a:lnTo>
                  <a:pt x="0" y="89698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006527" y="514015"/>
            <a:ext cx="13783021" cy="1879089"/>
          </a:xfrm>
          <a:prstGeom prst="rect">
            <a:avLst/>
          </a:prstGeom>
        </p:spPr>
        <p:txBody>
          <a:bodyPr anchor="t" rtlCol="false" tIns="0" lIns="0" bIns="0" rIns="0">
            <a:spAutoFit/>
          </a:bodyPr>
          <a:lstStyle/>
          <a:p>
            <a:pPr marL="0" indent="0" lvl="0">
              <a:lnSpc>
                <a:spcPts val="7308"/>
              </a:lnSpc>
            </a:pPr>
            <a:r>
              <a:rPr lang="en-US" sz="6960" spc="682">
                <a:solidFill>
                  <a:srgbClr val="231F20"/>
                </a:solidFill>
                <a:latin typeface="Oswald Bold"/>
              </a:rPr>
              <a:t>DATA MINING: CLASSIFICATION SCHEMES</a:t>
            </a:r>
          </a:p>
        </p:txBody>
      </p:sp>
      <p:sp>
        <p:nvSpPr>
          <p:cNvPr name="TextBox 5" id="5"/>
          <p:cNvSpPr txBox="true"/>
          <p:nvPr/>
        </p:nvSpPr>
        <p:spPr>
          <a:xfrm rot="0">
            <a:off x="2006527" y="2915616"/>
            <a:ext cx="10313370" cy="6342684"/>
          </a:xfrm>
          <a:prstGeom prst="rect">
            <a:avLst/>
          </a:prstGeom>
        </p:spPr>
        <p:txBody>
          <a:bodyPr anchor="t" rtlCol="false" tIns="0" lIns="0" bIns="0" rIns="0">
            <a:spAutoFit/>
          </a:bodyPr>
          <a:lstStyle/>
          <a:p>
            <a:pPr>
              <a:lnSpc>
                <a:spcPts val="5613"/>
              </a:lnSpc>
            </a:pPr>
            <a:r>
              <a:rPr lang="en-US" sz="4067" spc="398">
                <a:solidFill>
                  <a:srgbClr val="231F20"/>
                </a:solidFill>
                <a:latin typeface="DM Sans"/>
              </a:rPr>
              <a:t>Decisions in data mining</a:t>
            </a:r>
          </a:p>
          <a:p>
            <a:pPr algn="l">
              <a:lnSpc>
                <a:spcPts val="5613"/>
              </a:lnSpc>
            </a:pPr>
            <a:r>
              <a:rPr lang="en-US" sz="4067" spc="398">
                <a:solidFill>
                  <a:srgbClr val="231F20"/>
                </a:solidFill>
                <a:latin typeface="DM Sans"/>
                <a:ea typeface="DM Sans"/>
              </a:rPr>
              <a:t>◦Kinds of databases to be mined </a:t>
            </a:r>
            <a:r>
              <a:rPr lang="en-US" sz="4067" spc="398">
                <a:solidFill>
                  <a:srgbClr val="231F20"/>
                </a:solidFill>
                <a:latin typeface="DM Sans"/>
                <a:ea typeface="DM Sans"/>
              </a:rPr>
              <a:t>◦Kinds of knowledge to be       discovered</a:t>
            </a:r>
          </a:p>
          <a:p>
            <a:pPr>
              <a:lnSpc>
                <a:spcPts val="5613"/>
              </a:lnSpc>
            </a:pPr>
            <a:r>
              <a:rPr lang="en-US" sz="4067" spc="398">
                <a:solidFill>
                  <a:srgbClr val="231F20"/>
                </a:solidFill>
                <a:latin typeface="DM Sans"/>
                <a:ea typeface="DM Sans"/>
              </a:rPr>
              <a:t>◦Kinds of techniques utilized</a:t>
            </a:r>
          </a:p>
          <a:p>
            <a:pPr>
              <a:lnSpc>
                <a:spcPts val="5613"/>
              </a:lnSpc>
            </a:pPr>
            <a:r>
              <a:rPr lang="en-US" sz="4067" spc="398">
                <a:solidFill>
                  <a:srgbClr val="231F20"/>
                </a:solidFill>
                <a:latin typeface="DM Sans"/>
                <a:ea typeface="DM Sans"/>
              </a:rPr>
              <a:t>◦Kinds of applications adapted</a:t>
            </a:r>
          </a:p>
          <a:p>
            <a:pPr>
              <a:lnSpc>
                <a:spcPts val="5613"/>
              </a:lnSpc>
            </a:pPr>
            <a:r>
              <a:rPr lang="en-US" sz="4067" spc="398">
                <a:solidFill>
                  <a:srgbClr val="231F20"/>
                </a:solidFill>
                <a:latin typeface="DM Sans"/>
              </a:rPr>
              <a:t>Data mining tasks</a:t>
            </a:r>
          </a:p>
          <a:p>
            <a:pPr>
              <a:lnSpc>
                <a:spcPts val="5613"/>
              </a:lnSpc>
            </a:pPr>
            <a:r>
              <a:rPr lang="en-US" sz="4067" spc="398">
                <a:solidFill>
                  <a:srgbClr val="231F20"/>
                </a:solidFill>
                <a:latin typeface="DM Sans"/>
                <a:ea typeface="DM Sans"/>
              </a:rPr>
              <a:t>◦Descriptive data mining </a:t>
            </a:r>
          </a:p>
          <a:p>
            <a:pPr>
              <a:lnSpc>
                <a:spcPts val="5613"/>
              </a:lnSpc>
            </a:pPr>
            <a:r>
              <a:rPr lang="en-US" sz="4067" spc="398">
                <a:solidFill>
                  <a:srgbClr val="231F20"/>
                </a:solidFill>
                <a:latin typeface="DM Sans"/>
              </a:rPr>
              <a:t>   </a:t>
            </a:r>
            <a:r>
              <a:rPr lang="en-US" sz="4067" spc="398">
                <a:solidFill>
                  <a:srgbClr val="231F20"/>
                </a:solidFill>
                <a:latin typeface="DM Sans"/>
              </a:rPr>
              <a:t>Predictive data mining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887170" y="1277407"/>
            <a:ext cx="11552977" cy="1166689"/>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DECISIONS IN DATA MINING</a:t>
            </a:r>
          </a:p>
        </p:txBody>
      </p:sp>
      <p:sp>
        <p:nvSpPr>
          <p:cNvPr name="TextBox 6" id="6"/>
          <p:cNvSpPr txBox="true"/>
          <p:nvPr/>
        </p:nvSpPr>
        <p:spPr>
          <a:xfrm rot="0">
            <a:off x="3858576" y="2943647"/>
            <a:ext cx="9725258" cy="7356338"/>
          </a:xfrm>
          <a:prstGeom prst="rect">
            <a:avLst/>
          </a:prstGeom>
        </p:spPr>
        <p:txBody>
          <a:bodyPr anchor="t" rtlCol="false" tIns="0" lIns="0" bIns="0" rIns="0">
            <a:spAutoFit/>
          </a:bodyPr>
          <a:lstStyle/>
          <a:p>
            <a:pPr algn="just">
              <a:lnSpc>
                <a:spcPts val="3237"/>
              </a:lnSpc>
            </a:pPr>
            <a:r>
              <a:rPr lang="en-US" sz="2345" spc="229">
                <a:solidFill>
                  <a:srgbClr val="231F20"/>
                </a:solidFill>
                <a:latin typeface="DM Sans Bold"/>
              </a:rPr>
              <a:t>Databases to be mined</a:t>
            </a:r>
          </a:p>
          <a:p>
            <a:pPr algn="just">
              <a:lnSpc>
                <a:spcPts val="3237"/>
              </a:lnSpc>
            </a:pPr>
            <a:r>
              <a:rPr lang="en-US" sz="2345" spc="229">
                <a:solidFill>
                  <a:srgbClr val="231F20"/>
                </a:solidFill>
                <a:latin typeface="DM Sans"/>
                <a:ea typeface="DM Sans"/>
              </a:rPr>
              <a:t>◦Relational, transactional, object-oriented, object-relational, active, spatial, time-series, text, multi-media, heterogeneous, legacy, WWW, etc.</a:t>
            </a:r>
          </a:p>
          <a:p>
            <a:pPr algn="just">
              <a:lnSpc>
                <a:spcPts val="3237"/>
              </a:lnSpc>
            </a:pPr>
            <a:r>
              <a:rPr lang="en-US" sz="2345" spc="229">
                <a:solidFill>
                  <a:srgbClr val="231F20"/>
                </a:solidFill>
                <a:latin typeface="DM Sans Bold"/>
              </a:rPr>
              <a:t>Knowledge to be mined</a:t>
            </a:r>
          </a:p>
          <a:p>
            <a:pPr algn="just">
              <a:lnSpc>
                <a:spcPts val="3237"/>
              </a:lnSpc>
            </a:pPr>
            <a:r>
              <a:rPr lang="en-US" sz="2345" spc="229">
                <a:solidFill>
                  <a:srgbClr val="231F20"/>
                </a:solidFill>
                <a:latin typeface="DM Sans"/>
                <a:ea typeface="DM Sans"/>
              </a:rPr>
              <a:t>◦Characterization, discrimination, association, classification, clustering, trend, deviation and outlier analysis, etc.</a:t>
            </a:r>
          </a:p>
          <a:p>
            <a:pPr algn="just">
              <a:lnSpc>
                <a:spcPts val="3237"/>
              </a:lnSpc>
            </a:pPr>
            <a:r>
              <a:rPr lang="en-US" sz="2345" spc="229">
                <a:solidFill>
                  <a:srgbClr val="231F20"/>
                </a:solidFill>
                <a:latin typeface="DM Sans"/>
                <a:ea typeface="DM Sans"/>
              </a:rPr>
              <a:t>◦Multiple/integrated functions and mining at multiple levels</a:t>
            </a:r>
          </a:p>
          <a:p>
            <a:pPr algn="just">
              <a:lnSpc>
                <a:spcPts val="3237"/>
              </a:lnSpc>
            </a:pPr>
            <a:r>
              <a:rPr lang="en-US" sz="2345" spc="229">
                <a:solidFill>
                  <a:srgbClr val="231F20"/>
                </a:solidFill>
                <a:latin typeface="DM Sans Bold"/>
              </a:rPr>
              <a:t>Techniques utilized</a:t>
            </a:r>
          </a:p>
          <a:p>
            <a:pPr algn="just">
              <a:lnSpc>
                <a:spcPts val="3237"/>
              </a:lnSpc>
            </a:pPr>
            <a:r>
              <a:rPr lang="en-US" sz="2345" spc="229">
                <a:solidFill>
                  <a:srgbClr val="231F20"/>
                </a:solidFill>
                <a:latin typeface="DM Sans"/>
                <a:ea typeface="DM Sans"/>
              </a:rPr>
              <a:t>◦Database-oriented, data warehouse (OLAP), machine learning, statistics, visualization, neural network, etc.</a:t>
            </a:r>
          </a:p>
          <a:p>
            <a:pPr algn="just">
              <a:lnSpc>
                <a:spcPts val="3237"/>
              </a:lnSpc>
            </a:pPr>
            <a:r>
              <a:rPr lang="en-US" sz="2345" spc="229">
                <a:solidFill>
                  <a:srgbClr val="231F20"/>
                </a:solidFill>
                <a:latin typeface="DM Sans Bold"/>
              </a:rPr>
              <a:t>Applications adapted</a:t>
            </a:r>
          </a:p>
          <a:p>
            <a:pPr algn="just">
              <a:lnSpc>
                <a:spcPts val="3237"/>
              </a:lnSpc>
            </a:pPr>
            <a:r>
              <a:rPr lang="en-US" sz="2345" spc="229">
                <a:solidFill>
                  <a:srgbClr val="231F20"/>
                </a:solidFill>
                <a:latin typeface="DM Sans"/>
                <a:ea typeface="DM Sans"/>
              </a:rPr>
              <a:t>◦Retail, telecommunication, banking, fraud analysis, DNA mining, stock market analysis, Web mining, Weblog analysis, etc.</a:t>
            </a:r>
          </a:p>
          <a:p>
            <a:pPr algn="just" marL="0" indent="0" lvl="0">
              <a:lnSpc>
                <a:spcPts val="3237"/>
              </a:lnSpc>
              <a:spcBef>
                <a:spcPct val="0"/>
              </a:spcBef>
            </a:pPr>
          </a:p>
        </p:txBody>
      </p:sp>
      <p:sp>
        <p:nvSpPr>
          <p:cNvPr name="Freeform 7" id="7"/>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887170" y="1277407"/>
            <a:ext cx="11552977" cy="1166689"/>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DATA MINING TASKS</a:t>
            </a:r>
          </a:p>
        </p:txBody>
      </p:sp>
      <p:sp>
        <p:nvSpPr>
          <p:cNvPr name="TextBox 6" id="6"/>
          <p:cNvSpPr txBox="true"/>
          <p:nvPr/>
        </p:nvSpPr>
        <p:spPr>
          <a:xfrm rot="0">
            <a:off x="3858576" y="2943647"/>
            <a:ext cx="9725258" cy="7056951"/>
          </a:xfrm>
          <a:prstGeom prst="rect">
            <a:avLst/>
          </a:prstGeom>
        </p:spPr>
        <p:txBody>
          <a:bodyPr anchor="t" rtlCol="false" tIns="0" lIns="0" bIns="0" rIns="0">
            <a:spAutoFit/>
          </a:bodyPr>
          <a:lstStyle/>
          <a:p>
            <a:pPr algn="just">
              <a:lnSpc>
                <a:spcPts val="3789"/>
              </a:lnSpc>
            </a:pPr>
            <a:r>
              <a:rPr lang="en-US" sz="2745" spc="269">
                <a:solidFill>
                  <a:srgbClr val="231F20"/>
                </a:solidFill>
                <a:latin typeface="DM Sans"/>
              </a:rPr>
              <a:t>Prediction Tasks</a:t>
            </a:r>
          </a:p>
          <a:p>
            <a:pPr algn="just">
              <a:lnSpc>
                <a:spcPts val="3789"/>
              </a:lnSpc>
            </a:pPr>
            <a:r>
              <a:rPr lang="en-US" sz="2745" spc="269">
                <a:solidFill>
                  <a:srgbClr val="231F20"/>
                </a:solidFill>
                <a:latin typeface="DM Sans"/>
                <a:ea typeface="DM Sans"/>
              </a:rPr>
              <a:t>◦Use some variables to predict unknown or future values of other variables</a:t>
            </a:r>
          </a:p>
          <a:p>
            <a:pPr algn="just">
              <a:lnSpc>
                <a:spcPts val="3789"/>
              </a:lnSpc>
            </a:pPr>
            <a:r>
              <a:rPr lang="en-US" sz="2745" spc="269">
                <a:solidFill>
                  <a:srgbClr val="231F20"/>
                </a:solidFill>
                <a:latin typeface="DM Sans"/>
              </a:rPr>
              <a:t>Description Tasks</a:t>
            </a:r>
          </a:p>
          <a:p>
            <a:pPr algn="just">
              <a:lnSpc>
                <a:spcPts val="3789"/>
              </a:lnSpc>
            </a:pPr>
            <a:r>
              <a:rPr lang="en-US" sz="2745" spc="269">
                <a:solidFill>
                  <a:srgbClr val="231F20"/>
                </a:solidFill>
                <a:latin typeface="DM Sans"/>
                <a:ea typeface="DM Sans"/>
              </a:rPr>
              <a:t>◦Find human-interpretable patterns that describe the data.</a:t>
            </a:r>
          </a:p>
          <a:p>
            <a:pPr algn="just">
              <a:lnSpc>
                <a:spcPts val="3789"/>
              </a:lnSpc>
            </a:pPr>
          </a:p>
          <a:p>
            <a:pPr algn="just">
              <a:lnSpc>
                <a:spcPts val="3789"/>
              </a:lnSpc>
            </a:pPr>
            <a:r>
              <a:rPr lang="en-US" sz="2745" spc="269">
                <a:solidFill>
                  <a:srgbClr val="231F20"/>
                </a:solidFill>
                <a:ea typeface="DM Sans"/>
              </a:rPr>
              <a:t>◦</a:t>
            </a:r>
            <a:r>
              <a:rPr lang="en-US" sz="2745" spc="269">
                <a:solidFill>
                  <a:srgbClr val="231F20"/>
                </a:solidFill>
                <a:latin typeface="DM Sans"/>
              </a:rPr>
              <a:t>Common data mining tasks</a:t>
            </a:r>
          </a:p>
          <a:p>
            <a:pPr algn="just">
              <a:lnSpc>
                <a:spcPts val="3789"/>
              </a:lnSpc>
            </a:pPr>
            <a:r>
              <a:rPr lang="en-US" sz="2745" spc="269">
                <a:solidFill>
                  <a:srgbClr val="231F20"/>
                </a:solidFill>
                <a:latin typeface="DM Sans"/>
                <a:ea typeface="DM Sans"/>
              </a:rPr>
              <a:t>◦Classification [Predictive]</a:t>
            </a:r>
          </a:p>
          <a:p>
            <a:pPr algn="just">
              <a:lnSpc>
                <a:spcPts val="3789"/>
              </a:lnSpc>
            </a:pPr>
            <a:r>
              <a:rPr lang="en-US" sz="2745" spc="269">
                <a:solidFill>
                  <a:srgbClr val="231F20"/>
                </a:solidFill>
                <a:latin typeface="DM Sans"/>
                <a:ea typeface="DM Sans"/>
              </a:rPr>
              <a:t>◦Clustering [Descriptive]</a:t>
            </a:r>
          </a:p>
          <a:p>
            <a:pPr algn="just">
              <a:lnSpc>
                <a:spcPts val="3789"/>
              </a:lnSpc>
            </a:pPr>
            <a:r>
              <a:rPr lang="en-US" sz="2745" spc="269">
                <a:solidFill>
                  <a:srgbClr val="231F20"/>
                </a:solidFill>
                <a:latin typeface="DM Sans"/>
                <a:ea typeface="DM Sans"/>
              </a:rPr>
              <a:t>◦Association Rule Discovery [Descriptive]</a:t>
            </a:r>
          </a:p>
          <a:p>
            <a:pPr algn="just">
              <a:lnSpc>
                <a:spcPts val="3789"/>
              </a:lnSpc>
            </a:pPr>
            <a:r>
              <a:rPr lang="en-US" sz="2745" spc="269">
                <a:solidFill>
                  <a:srgbClr val="231F20"/>
                </a:solidFill>
                <a:latin typeface="DM Sans"/>
                <a:ea typeface="DM Sans"/>
              </a:rPr>
              <a:t>◦Sequential Pattern Discovery [Descriptive]</a:t>
            </a:r>
          </a:p>
          <a:p>
            <a:pPr algn="just">
              <a:lnSpc>
                <a:spcPts val="3789"/>
              </a:lnSpc>
            </a:pPr>
            <a:r>
              <a:rPr lang="en-US" sz="2745" spc="269">
                <a:solidFill>
                  <a:srgbClr val="231F20"/>
                </a:solidFill>
                <a:latin typeface="DM Sans"/>
                <a:ea typeface="DM Sans"/>
              </a:rPr>
              <a:t>◦Regression [Predictive]</a:t>
            </a:r>
          </a:p>
          <a:p>
            <a:pPr algn="just">
              <a:lnSpc>
                <a:spcPts val="3789"/>
              </a:lnSpc>
            </a:pPr>
            <a:r>
              <a:rPr lang="en-US" sz="2745" spc="269">
                <a:solidFill>
                  <a:srgbClr val="231F20"/>
                </a:solidFill>
                <a:latin typeface="DM Sans"/>
                <a:ea typeface="DM Sans"/>
              </a:rPr>
              <a:t>◦Deviation Detection [Predictive]</a:t>
            </a:r>
          </a:p>
          <a:p>
            <a:pPr algn="just" marL="0" indent="0" lvl="0">
              <a:lnSpc>
                <a:spcPts val="3237"/>
              </a:lnSpc>
              <a:spcBef>
                <a:spcPct val="0"/>
              </a:spcBef>
            </a:pPr>
          </a:p>
        </p:txBody>
      </p:sp>
      <p:sp>
        <p:nvSpPr>
          <p:cNvPr name="Freeform 7" id="7"/>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401059" y="3795442"/>
            <a:ext cx="12757106" cy="5137518"/>
          </a:xfrm>
          <a:custGeom>
            <a:avLst/>
            <a:gdLst/>
            <a:ahLst/>
            <a:cxnLst/>
            <a:rect r="r" b="b" t="t" l="l"/>
            <a:pathLst>
              <a:path h="5137518" w="12757106">
                <a:moveTo>
                  <a:pt x="0" y="0"/>
                </a:moveTo>
                <a:lnTo>
                  <a:pt x="12757105" y="0"/>
                </a:lnTo>
                <a:lnTo>
                  <a:pt x="12757105" y="5137518"/>
                </a:lnTo>
                <a:lnTo>
                  <a:pt x="0" y="5137518"/>
                </a:lnTo>
                <a:lnTo>
                  <a:pt x="0" y="0"/>
                </a:lnTo>
                <a:close/>
              </a:path>
            </a:pathLst>
          </a:custGeom>
          <a:blipFill>
            <a:blip r:embed="rId9"/>
            <a:stretch>
              <a:fillRect l="0" t="0" r="0" b="0"/>
            </a:stretch>
          </a:blipFill>
        </p:spPr>
      </p:sp>
      <p:sp>
        <p:nvSpPr>
          <p:cNvPr name="TextBox 8" id="8"/>
          <p:cNvSpPr txBox="true"/>
          <p:nvPr/>
        </p:nvSpPr>
        <p:spPr>
          <a:xfrm rot="0">
            <a:off x="2580575" y="603854"/>
            <a:ext cx="11899146" cy="237789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DATA MINING MODELS AND TASKS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67926" y="3559344"/>
            <a:ext cx="10945968" cy="1702517"/>
          </a:xfrm>
          <a:prstGeom prst="rect">
            <a:avLst/>
          </a:prstGeom>
        </p:spPr>
        <p:txBody>
          <a:bodyPr anchor="t" rtlCol="false" tIns="0" lIns="0" bIns="0" rIns="0">
            <a:spAutoFit/>
          </a:bodyPr>
          <a:lstStyle/>
          <a:p>
            <a:pPr>
              <a:lnSpc>
                <a:spcPts val="13948"/>
              </a:lnSpc>
            </a:pPr>
            <a:r>
              <a:rPr lang="en-US" sz="10107" spc="990">
                <a:solidFill>
                  <a:srgbClr val="000000"/>
                </a:solidFill>
                <a:latin typeface="Oswald Bold"/>
              </a:rPr>
              <a:t>CLASSIFICATION</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887170" y="1277407"/>
            <a:ext cx="11552977" cy="1166689"/>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CLASSIFICATION: DEFINITION</a:t>
            </a:r>
          </a:p>
        </p:txBody>
      </p:sp>
      <p:sp>
        <p:nvSpPr>
          <p:cNvPr name="TextBox 6" id="6"/>
          <p:cNvSpPr txBox="true"/>
          <p:nvPr/>
        </p:nvSpPr>
        <p:spPr>
          <a:xfrm rot="0">
            <a:off x="2385718" y="3070352"/>
            <a:ext cx="13175342" cy="6613576"/>
          </a:xfrm>
          <a:prstGeom prst="rect">
            <a:avLst/>
          </a:prstGeom>
        </p:spPr>
        <p:txBody>
          <a:bodyPr anchor="t" rtlCol="false" tIns="0" lIns="0" bIns="0" rIns="0">
            <a:spAutoFit/>
          </a:bodyPr>
          <a:lstStyle/>
          <a:p>
            <a:pPr>
              <a:lnSpc>
                <a:spcPts val="4385"/>
              </a:lnSpc>
            </a:pPr>
            <a:r>
              <a:rPr lang="en-US" sz="3177" spc="311">
                <a:solidFill>
                  <a:srgbClr val="231F20"/>
                </a:solidFill>
                <a:latin typeface="DM Sans"/>
              </a:rPr>
              <a:t>Given a collection of records (</a:t>
            </a:r>
            <a:r>
              <a:rPr lang="en-US" sz="3177" spc="311">
                <a:solidFill>
                  <a:srgbClr val="231F20"/>
                </a:solidFill>
                <a:latin typeface="DM Sans Italics"/>
              </a:rPr>
              <a:t>training set </a:t>
            </a:r>
            <a:r>
              <a:rPr lang="en-US" sz="3177" spc="311">
                <a:solidFill>
                  <a:srgbClr val="231F20"/>
                </a:solidFill>
                <a:latin typeface="DM Sans"/>
              </a:rPr>
              <a:t>)</a:t>
            </a:r>
          </a:p>
          <a:p>
            <a:pPr>
              <a:lnSpc>
                <a:spcPts val="4385"/>
              </a:lnSpc>
            </a:pPr>
            <a:r>
              <a:rPr lang="en-US" sz="3177" spc="311">
                <a:solidFill>
                  <a:srgbClr val="231F20"/>
                </a:solidFill>
                <a:latin typeface="DM Sans"/>
                <a:ea typeface="DM Sans"/>
              </a:rPr>
              <a:t>◦Each record contains a set of </a:t>
            </a:r>
            <a:r>
              <a:rPr lang="en-US" sz="3177" spc="311">
                <a:solidFill>
                  <a:srgbClr val="231F20"/>
                </a:solidFill>
                <a:latin typeface="DM Sans Italics"/>
              </a:rPr>
              <a:t>attributes</a:t>
            </a:r>
            <a:r>
              <a:rPr lang="en-US" sz="3177" spc="311">
                <a:solidFill>
                  <a:srgbClr val="231F20"/>
                </a:solidFill>
                <a:latin typeface="DM Sans"/>
              </a:rPr>
              <a:t>, one of the attributes is the </a:t>
            </a:r>
            <a:r>
              <a:rPr lang="en-US" sz="3177" spc="311">
                <a:solidFill>
                  <a:srgbClr val="231F20"/>
                </a:solidFill>
                <a:latin typeface="DM Sans Italics"/>
              </a:rPr>
              <a:t>class</a:t>
            </a:r>
            <a:r>
              <a:rPr lang="en-US" sz="3177" spc="311">
                <a:solidFill>
                  <a:srgbClr val="231F20"/>
                </a:solidFill>
                <a:latin typeface="DM Sans"/>
              </a:rPr>
              <a:t>.</a:t>
            </a:r>
          </a:p>
          <a:p>
            <a:pPr>
              <a:lnSpc>
                <a:spcPts val="4385"/>
              </a:lnSpc>
            </a:pPr>
            <a:r>
              <a:rPr lang="en-US" sz="3177" spc="311">
                <a:solidFill>
                  <a:srgbClr val="231F20"/>
                </a:solidFill>
                <a:latin typeface="DM Sans"/>
              </a:rPr>
              <a:t>Find a </a:t>
            </a:r>
            <a:r>
              <a:rPr lang="en-US" sz="3177" spc="311">
                <a:solidFill>
                  <a:srgbClr val="231F20"/>
                </a:solidFill>
                <a:latin typeface="DM Sans Italics"/>
              </a:rPr>
              <a:t>model</a:t>
            </a:r>
            <a:r>
              <a:rPr lang="en-US" sz="3177" spc="311">
                <a:solidFill>
                  <a:srgbClr val="231F20"/>
                </a:solidFill>
                <a:latin typeface="DM Sans"/>
              </a:rPr>
              <a:t> for class attribute as a function of the values of other attributes.</a:t>
            </a:r>
          </a:p>
          <a:p>
            <a:pPr>
              <a:lnSpc>
                <a:spcPts val="4385"/>
              </a:lnSpc>
            </a:pPr>
            <a:r>
              <a:rPr lang="en-US" sz="3177" spc="311">
                <a:solidFill>
                  <a:srgbClr val="231F20"/>
                </a:solidFill>
                <a:latin typeface="DM Sans"/>
              </a:rPr>
              <a:t>Goal: previously unseen records should be assigned a class as accurately as possible.</a:t>
            </a:r>
          </a:p>
          <a:p>
            <a:pPr>
              <a:lnSpc>
                <a:spcPts val="4385"/>
              </a:lnSpc>
            </a:pPr>
            <a:r>
              <a:rPr lang="en-US" sz="3177" spc="311">
                <a:solidFill>
                  <a:srgbClr val="231F20"/>
                </a:solidFill>
                <a:latin typeface="DM Sans"/>
                <a:ea typeface="DM Sans"/>
              </a:rPr>
              <a:t>◦A </a:t>
            </a:r>
            <a:r>
              <a:rPr lang="en-US" sz="3177" spc="311">
                <a:solidFill>
                  <a:srgbClr val="231F20"/>
                </a:solidFill>
                <a:latin typeface="DM Sans Italics"/>
              </a:rPr>
              <a:t>test set</a:t>
            </a:r>
            <a:r>
              <a:rPr lang="en-US" sz="3177" spc="311">
                <a:solidFill>
                  <a:srgbClr val="231F20"/>
                </a:solidFill>
                <a:latin typeface="DM Sans"/>
              </a:rPr>
              <a:t> is used to determine the accuracy of the model. Usually, the given data set is divided into training and test sets, with training set used to build the model and test set used to validate it.</a:t>
            </a:r>
          </a:p>
          <a:p>
            <a:pPr marL="0" indent="0" lvl="0">
              <a:lnSpc>
                <a:spcPts val="4385"/>
              </a:lnSpc>
              <a:spcBef>
                <a:spcPct val="0"/>
              </a:spcBef>
            </a:pPr>
          </a:p>
        </p:txBody>
      </p:sp>
      <p:sp>
        <p:nvSpPr>
          <p:cNvPr name="Freeform 7" id="7"/>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3665665" y="3078398"/>
            <a:ext cx="9691210" cy="6179902"/>
          </a:xfrm>
          <a:custGeom>
            <a:avLst/>
            <a:gdLst/>
            <a:ahLst/>
            <a:cxnLst/>
            <a:rect r="r" b="b" t="t" l="l"/>
            <a:pathLst>
              <a:path h="6179902" w="9691210">
                <a:moveTo>
                  <a:pt x="0" y="0"/>
                </a:moveTo>
                <a:lnTo>
                  <a:pt x="9691210" y="0"/>
                </a:lnTo>
                <a:lnTo>
                  <a:pt x="9691210" y="6179902"/>
                </a:lnTo>
                <a:lnTo>
                  <a:pt x="0" y="6179902"/>
                </a:lnTo>
                <a:lnTo>
                  <a:pt x="0" y="0"/>
                </a:lnTo>
                <a:close/>
              </a:path>
            </a:pathLst>
          </a:custGeom>
          <a:blipFill>
            <a:blip r:embed="rId9"/>
            <a:stretch>
              <a:fillRect l="0" t="0" r="0" b="0"/>
            </a:stretch>
          </a:blipFill>
        </p:spPr>
      </p:sp>
      <p:sp>
        <p:nvSpPr>
          <p:cNvPr name="TextBox 8" id="8"/>
          <p:cNvSpPr txBox="true"/>
          <p:nvPr/>
        </p:nvSpPr>
        <p:spPr>
          <a:xfrm rot="0">
            <a:off x="2067296" y="1277407"/>
            <a:ext cx="12372851" cy="1166689"/>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CLASSIFICATION: EXAMPLES-1</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174289" y="4697486"/>
            <a:ext cx="2818863" cy="2188764"/>
          </a:xfrm>
          <a:custGeom>
            <a:avLst/>
            <a:gdLst/>
            <a:ahLst/>
            <a:cxnLst/>
            <a:rect r="r" b="b" t="t" l="l"/>
            <a:pathLst>
              <a:path h="2188764" w="2818863">
                <a:moveTo>
                  <a:pt x="0" y="0"/>
                </a:moveTo>
                <a:lnTo>
                  <a:pt x="2818862" y="0"/>
                </a:lnTo>
                <a:lnTo>
                  <a:pt x="2818862" y="2188764"/>
                </a:lnTo>
                <a:lnTo>
                  <a:pt x="0" y="2188764"/>
                </a:lnTo>
                <a:lnTo>
                  <a:pt x="0" y="0"/>
                </a:lnTo>
                <a:close/>
              </a:path>
            </a:pathLst>
          </a:custGeom>
          <a:blipFill>
            <a:blip r:embed="rId7"/>
            <a:stretch>
              <a:fillRect l="0" t="0" r="0" b="0"/>
            </a:stretch>
          </a:blipFill>
        </p:spPr>
      </p:sp>
      <p:sp>
        <p:nvSpPr>
          <p:cNvPr name="Freeform 7" id="7"/>
          <p:cNvSpPr/>
          <p:nvPr/>
        </p:nvSpPr>
        <p:spPr>
          <a:xfrm flipH="false" flipV="false" rot="0">
            <a:off x="8448180" y="5608523"/>
            <a:ext cx="2913330" cy="2282679"/>
          </a:xfrm>
          <a:custGeom>
            <a:avLst/>
            <a:gdLst/>
            <a:ahLst/>
            <a:cxnLst/>
            <a:rect r="r" b="b" t="t" l="l"/>
            <a:pathLst>
              <a:path h="2282679" w="2913330">
                <a:moveTo>
                  <a:pt x="0" y="0"/>
                </a:moveTo>
                <a:lnTo>
                  <a:pt x="2913330" y="0"/>
                </a:lnTo>
                <a:lnTo>
                  <a:pt x="2913330" y="2282679"/>
                </a:lnTo>
                <a:lnTo>
                  <a:pt x="0" y="2282679"/>
                </a:lnTo>
                <a:lnTo>
                  <a:pt x="0" y="0"/>
                </a:lnTo>
                <a:close/>
              </a:path>
            </a:pathLst>
          </a:custGeom>
          <a:blipFill>
            <a:blip r:embed="rId8"/>
            <a:stretch>
              <a:fillRect l="0" t="0" r="0" b="0"/>
            </a:stretch>
          </a:blipFill>
        </p:spPr>
      </p:sp>
      <p:sp>
        <p:nvSpPr>
          <p:cNvPr name="Freeform 8" id="8"/>
          <p:cNvSpPr/>
          <p:nvPr/>
        </p:nvSpPr>
        <p:spPr>
          <a:xfrm flipH="false" flipV="false" rot="0">
            <a:off x="13818960" y="4874573"/>
            <a:ext cx="3110329" cy="2435108"/>
          </a:xfrm>
          <a:custGeom>
            <a:avLst/>
            <a:gdLst/>
            <a:ahLst/>
            <a:cxnLst/>
            <a:rect r="r" b="b" t="t" l="l"/>
            <a:pathLst>
              <a:path h="2435108" w="3110329">
                <a:moveTo>
                  <a:pt x="0" y="0"/>
                </a:moveTo>
                <a:lnTo>
                  <a:pt x="3110329" y="0"/>
                </a:lnTo>
                <a:lnTo>
                  <a:pt x="3110329" y="2435107"/>
                </a:lnTo>
                <a:lnTo>
                  <a:pt x="0" y="2435107"/>
                </a:lnTo>
                <a:lnTo>
                  <a:pt x="0" y="0"/>
                </a:lnTo>
                <a:close/>
              </a:path>
            </a:pathLst>
          </a:custGeom>
          <a:blipFill>
            <a:blip r:embed="rId9"/>
            <a:stretch>
              <a:fillRect l="0" t="0" r="0" b="0"/>
            </a:stretch>
          </a:blipFill>
        </p:spPr>
      </p:sp>
      <p:sp>
        <p:nvSpPr>
          <p:cNvPr name="TextBox 9" id="9"/>
          <p:cNvSpPr txBox="true"/>
          <p:nvPr/>
        </p:nvSpPr>
        <p:spPr>
          <a:xfrm rot="0">
            <a:off x="2887170" y="1277407"/>
            <a:ext cx="11552977" cy="1166689"/>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CLASSIFICATION: EXAMPLE-2</a:t>
            </a:r>
          </a:p>
        </p:txBody>
      </p:sp>
      <p:sp>
        <p:nvSpPr>
          <p:cNvPr name="TextBox 10" id="10"/>
          <p:cNvSpPr txBox="true"/>
          <p:nvPr/>
        </p:nvSpPr>
        <p:spPr>
          <a:xfrm rot="0">
            <a:off x="3478883" y="4055069"/>
            <a:ext cx="1824644" cy="526456"/>
          </a:xfrm>
          <a:prstGeom prst="rect">
            <a:avLst/>
          </a:prstGeom>
        </p:spPr>
        <p:txBody>
          <a:bodyPr anchor="t" rtlCol="false" tIns="0" lIns="0" bIns="0" rIns="0">
            <a:spAutoFit/>
          </a:bodyPr>
          <a:lstStyle/>
          <a:p>
            <a:pPr algn="ctr" marL="0" indent="0" lvl="0">
              <a:lnSpc>
                <a:spcPts val="4385"/>
              </a:lnSpc>
              <a:spcBef>
                <a:spcPct val="0"/>
              </a:spcBef>
            </a:pPr>
            <a:r>
              <a:rPr lang="en-US" sz="3177" spc="311">
                <a:solidFill>
                  <a:srgbClr val="231F20"/>
                </a:solidFill>
                <a:latin typeface="DM Sans"/>
              </a:rPr>
              <a:t>Early</a:t>
            </a:r>
          </a:p>
        </p:txBody>
      </p:sp>
      <p:sp>
        <p:nvSpPr>
          <p:cNvPr name="TextBox 11" id="11"/>
          <p:cNvSpPr txBox="true"/>
          <p:nvPr/>
        </p:nvSpPr>
        <p:spPr>
          <a:xfrm rot="0">
            <a:off x="8992523" y="4851697"/>
            <a:ext cx="1824644" cy="526456"/>
          </a:xfrm>
          <a:prstGeom prst="rect">
            <a:avLst/>
          </a:prstGeom>
        </p:spPr>
        <p:txBody>
          <a:bodyPr anchor="t" rtlCol="false" tIns="0" lIns="0" bIns="0" rIns="0">
            <a:spAutoFit/>
          </a:bodyPr>
          <a:lstStyle/>
          <a:p>
            <a:pPr algn="ctr" marL="0" indent="0" lvl="0">
              <a:lnSpc>
                <a:spcPts val="4385"/>
              </a:lnSpc>
              <a:spcBef>
                <a:spcPct val="0"/>
              </a:spcBef>
            </a:pPr>
            <a:r>
              <a:rPr lang="en-US" sz="3177" spc="311">
                <a:solidFill>
                  <a:srgbClr val="231F20"/>
                </a:solidFill>
                <a:latin typeface="DM Sans"/>
              </a:rPr>
              <a:t>Mid</a:t>
            </a:r>
          </a:p>
        </p:txBody>
      </p:sp>
      <p:sp>
        <p:nvSpPr>
          <p:cNvPr name="TextBox 12" id="12"/>
          <p:cNvSpPr txBox="true"/>
          <p:nvPr/>
        </p:nvSpPr>
        <p:spPr>
          <a:xfrm rot="0">
            <a:off x="14185266" y="4171030"/>
            <a:ext cx="1824644" cy="526456"/>
          </a:xfrm>
          <a:prstGeom prst="rect">
            <a:avLst/>
          </a:prstGeom>
        </p:spPr>
        <p:txBody>
          <a:bodyPr anchor="t" rtlCol="false" tIns="0" lIns="0" bIns="0" rIns="0">
            <a:spAutoFit/>
          </a:bodyPr>
          <a:lstStyle/>
          <a:p>
            <a:pPr algn="ctr" marL="0" indent="0" lvl="0">
              <a:lnSpc>
                <a:spcPts val="4385"/>
              </a:lnSpc>
              <a:spcBef>
                <a:spcPct val="0"/>
              </a:spcBef>
            </a:pPr>
            <a:r>
              <a:rPr lang="en-US" sz="3177" spc="311">
                <a:solidFill>
                  <a:srgbClr val="231F20"/>
                </a:solidFill>
                <a:latin typeface="DM Sans"/>
              </a:rPr>
              <a:t>End</a:t>
            </a:r>
          </a:p>
        </p:txBody>
      </p:sp>
      <p:sp>
        <p:nvSpPr>
          <p:cNvPr name="TextBox 13" id="13"/>
          <p:cNvSpPr txBox="true"/>
          <p:nvPr/>
        </p:nvSpPr>
        <p:spPr>
          <a:xfrm rot="0">
            <a:off x="7555034" y="2924597"/>
            <a:ext cx="4271097" cy="1035999"/>
          </a:xfrm>
          <a:prstGeom prst="rect">
            <a:avLst/>
          </a:prstGeom>
        </p:spPr>
        <p:txBody>
          <a:bodyPr anchor="t" rtlCol="false" tIns="0" lIns="0" bIns="0" rIns="0">
            <a:spAutoFit/>
          </a:bodyPr>
          <a:lstStyle/>
          <a:p>
            <a:pPr algn="ctr">
              <a:lnSpc>
                <a:spcPts val="4159"/>
              </a:lnSpc>
              <a:spcBef>
                <a:spcPct val="0"/>
              </a:spcBef>
            </a:pPr>
            <a:r>
              <a:rPr lang="en-US" sz="3014" spc="295">
                <a:solidFill>
                  <a:srgbClr val="231F20"/>
                </a:solidFill>
                <a:latin typeface="DM Sans"/>
              </a:rPr>
              <a:t>Class: </a:t>
            </a:r>
          </a:p>
          <a:p>
            <a:pPr algn="ctr">
              <a:lnSpc>
                <a:spcPts val="4159"/>
              </a:lnSpc>
              <a:spcBef>
                <a:spcPct val="0"/>
              </a:spcBef>
            </a:pPr>
            <a:r>
              <a:rPr lang="en-US" sz="3014" spc="295">
                <a:solidFill>
                  <a:srgbClr val="231F20"/>
                </a:solidFill>
                <a:latin typeface="DM Sans"/>
              </a:rPr>
              <a:t>Stages of Formation</a:t>
            </a:r>
          </a:p>
        </p:txBody>
      </p:sp>
      <p:sp>
        <p:nvSpPr>
          <p:cNvPr name="TextBox 14" id="14"/>
          <p:cNvSpPr txBox="true"/>
          <p:nvPr/>
        </p:nvSpPr>
        <p:spPr>
          <a:xfrm rot="0">
            <a:off x="10724856" y="7785930"/>
            <a:ext cx="7430582" cy="2083749"/>
          </a:xfrm>
          <a:prstGeom prst="rect">
            <a:avLst/>
          </a:prstGeom>
        </p:spPr>
        <p:txBody>
          <a:bodyPr anchor="t" rtlCol="false" tIns="0" lIns="0" bIns="0" rIns="0">
            <a:spAutoFit/>
          </a:bodyPr>
          <a:lstStyle/>
          <a:p>
            <a:pPr algn="ctr">
              <a:lnSpc>
                <a:spcPts val="4159"/>
              </a:lnSpc>
              <a:spcBef>
                <a:spcPct val="0"/>
              </a:spcBef>
            </a:pPr>
            <a:r>
              <a:rPr lang="en-US" sz="3014" spc="295">
                <a:solidFill>
                  <a:srgbClr val="231F20"/>
                </a:solidFill>
                <a:latin typeface="DM Sans"/>
              </a:rPr>
              <a:t>Data Size: </a:t>
            </a:r>
          </a:p>
          <a:p>
            <a:pPr algn="ctr">
              <a:lnSpc>
                <a:spcPts val="4159"/>
              </a:lnSpc>
              <a:spcBef>
                <a:spcPct val="0"/>
              </a:spcBef>
            </a:pPr>
            <a:r>
              <a:rPr lang="en-US" sz="3014" spc="295">
                <a:solidFill>
                  <a:srgbClr val="231F20"/>
                </a:solidFill>
                <a:latin typeface="DM Sans"/>
              </a:rPr>
              <a:t>72 million stars, 20 million galaxies</a:t>
            </a:r>
          </a:p>
          <a:p>
            <a:pPr algn="ctr">
              <a:lnSpc>
                <a:spcPts val="4159"/>
              </a:lnSpc>
              <a:spcBef>
                <a:spcPct val="0"/>
              </a:spcBef>
            </a:pPr>
            <a:r>
              <a:rPr lang="en-US" sz="3014" spc="295">
                <a:solidFill>
                  <a:srgbClr val="231F20"/>
                </a:solidFill>
                <a:latin typeface="DM Sans"/>
              </a:rPr>
              <a:t>Object Catalog: 9 GB</a:t>
            </a:r>
          </a:p>
          <a:p>
            <a:pPr algn="ctr">
              <a:lnSpc>
                <a:spcPts val="4159"/>
              </a:lnSpc>
              <a:spcBef>
                <a:spcPct val="0"/>
              </a:spcBef>
            </a:pPr>
            <a:r>
              <a:rPr lang="en-US" sz="3014" spc="295">
                <a:solidFill>
                  <a:srgbClr val="231F20"/>
                </a:solidFill>
                <a:latin typeface="DM Sans"/>
              </a:rPr>
              <a:t>Image Database: 150 GB </a:t>
            </a:r>
          </a:p>
        </p:txBody>
      </p:sp>
      <p:sp>
        <p:nvSpPr>
          <p:cNvPr name="TextBox 15" id="15"/>
          <p:cNvSpPr txBox="true"/>
          <p:nvPr/>
        </p:nvSpPr>
        <p:spPr>
          <a:xfrm rot="0">
            <a:off x="3301317" y="8041478"/>
            <a:ext cx="3349458" cy="1993486"/>
          </a:xfrm>
          <a:prstGeom prst="rect">
            <a:avLst/>
          </a:prstGeom>
        </p:spPr>
        <p:txBody>
          <a:bodyPr anchor="t" rtlCol="false" tIns="0" lIns="0" bIns="0" rIns="0">
            <a:spAutoFit/>
          </a:bodyPr>
          <a:lstStyle/>
          <a:p>
            <a:pPr algn="ctr">
              <a:lnSpc>
                <a:spcPts val="3188"/>
              </a:lnSpc>
              <a:spcBef>
                <a:spcPct val="0"/>
              </a:spcBef>
            </a:pPr>
            <a:r>
              <a:rPr lang="en-US" sz="2310" spc="226">
                <a:solidFill>
                  <a:srgbClr val="231F20"/>
                </a:solidFill>
                <a:latin typeface="DM Sans"/>
              </a:rPr>
              <a:t>Attributes:</a:t>
            </a:r>
          </a:p>
          <a:p>
            <a:pPr algn="ctr">
              <a:lnSpc>
                <a:spcPts val="3188"/>
              </a:lnSpc>
              <a:spcBef>
                <a:spcPct val="0"/>
              </a:spcBef>
            </a:pPr>
            <a:r>
              <a:rPr lang="en-US" sz="2310" spc="226">
                <a:solidFill>
                  <a:srgbClr val="231F20"/>
                </a:solidFill>
                <a:latin typeface="DM Sans"/>
              </a:rPr>
              <a:t>Image features, </a:t>
            </a:r>
          </a:p>
          <a:p>
            <a:pPr algn="ctr">
              <a:lnSpc>
                <a:spcPts val="3188"/>
              </a:lnSpc>
              <a:spcBef>
                <a:spcPct val="0"/>
              </a:spcBef>
            </a:pPr>
            <a:r>
              <a:rPr lang="en-US" sz="2310" spc="226">
                <a:solidFill>
                  <a:srgbClr val="231F20"/>
                </a:solidFill>
                <a:latin typeface="DM Sans"/>
              </a:rPr>
              <a:t>Characteristics of light waves received, etc.</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887170" y="1277407"/>
            <a:ext cx="13178073"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CLASSIFICATION: APPLICATION</a:t>
            </a:r>
          </a:p>
        </p:txBody>
      </p:sp>
      <p:sp>
        <p:nvSpPr>
          <p:cNvPr name="TextBox 6" id="6"/>
          <p:cNvSpPr txBox="true"/>
          <p:nvPr/>
        </p:nvSpPr>
        <p:spPr>
          <a:xfrm rot="0">
            <a:off x="3165175" y="2995598"/>
            <a:ext cx="13171472" cy="6106630"/>
          </a:xfrm>
          <a:prstGeom prst="rect">
            <a:avLst/>
          </a:prstGeom>
        </p:spPr>
        <p:txBody>
          <a:bodyPr anchor="t" rtlCol="false" tIns="0" lIns="0" bIns="0" rIns="0">
            <a:spAutoFit/>
          </a:bodyPr>
          <a:lstStyle/>
          <a:p>
            <a:pPr>
              <a:lnSpc>
                <a:spcPts val="4059"/>
              </a:lnSpc>
            </a:pPr>
            <a:r>
              <a:rPr lang="en-US" sz="2941" spc="288">
                <a:solidFill>
                  <a:srgbClr val="231F20"/>
                </a:solidFill>
                <a:latin typeface="DM Sans"/>
              </a:rPr>
              <a:t>1.Direct Marketing</a:t>
            </a:r>
          </a:p>
          <a:p>
            <a:pPr>
              <a:lnSpc>
                <a:spcPts val="4059"/>
              </a:lnSpc>
            </a:pPr>
            <a:r>
              <a:rPr lang="en-US" sz="2941" spc="288">
                <a:solidFill>
                  <a:srgbClr val="231F20"/>
                </a:solidFill>
                <a:latin typeface="DM Sans"/>
                <a:ea typeface="DM Sans"/>
              </a:rPr>
              <a:t>◦Goal: Reduce cost of mailing by </a:t>
            </a:r>
            <a:r>
              <a:rPr lang="en-US" sz="2941" spc="288">
                <a:solidFill>
                  <a:srgbClr val="231F20"/>
                </a:solidFill>
                <a:latin typeface="DM Sans Italics"/>
              </a:rPr>
              <a:t>targeting</a:t>
            </a:r>
            <a:r>
              <a:rPr lang="en-US" sz="2941" spc="288">
                <a:solidFill>
                  <a:srgbClr val="231F20"/>
                </a:solidFill>
                <a:latin typeface="DM Sans"/>
              </a:rPr>
              <a:t> a set of consumers likely to buy a new cell-phone product.</a:t>
            </a:r>
          </a:p>
          <a:p>
            <a:pPr>
              <a:lnSpc>
                <a:spcPts val="4059"/>
              </a:lnSpc>
            </a:pPr>
            <a:r>
              <a:rPr lang="en-US" sz="2941" spc="288">
                <a:solidFill>
                  <a:srgbClr val="231F20"/>
                </a:solidFill>
                <a:latin typeface="DM Sans"/>
                <a:ea typeface="DM Sans"/>
              </a:rPr>
              <a:t>◦Approach:</a:t>
            </a:r>
          </a:p>
          <a:p>
            <a:pPr>
              <a:lnSpc>
                <a:spcPts val="4059"/>
              </a:lnSpc>
            </a:pPr>
            <a:r>
              <a:rPr lang="en-US" sz="2941" spc="288">
                <a:solidFill>
                  <a:srgbClr val="231F20"/>
                </a:solidFill>
                <a:latin typeface="DM Sans"/>
              </a:rPr>
              <a:t>2.</a:t>
            </a:r>
            <a:r>
              <a:rPr lang="en-US" sz="2941" spc="288">
                <a:solidFill>
                  <a:srgbClr val="231F20"/>
                </a:solidFill>
                <a:latin typeface="DM Sans"/>
              </a:rPr>
              <a:t>Use the data for a similar product introduced before. </a:t>
            </a:r>
          </a:p>
          <a:p>
            <a:pPr>
              <a:lnSpc>
                <a:spcPts val="4059"/>
              </a:lnSpc>
            </a:pPr>
            <a:r>
              <a:rPr lang="en-US" sz="2941" spc="288">
                <a:solidFill>
                  <a:srgbClr val="231F20"/>
                </a:solidFill>
                <a:latin typeface="DM Sans"/>
              </a:rPr>
              <a:t>We know which customers decided to buy and which decided otherwise. This </a:t>
            </a:r>
            <a:r>
              <a:rPr lang="en-US" sz="2941" spc="288">
                <a:solidFill>
                  <a:srgbClr val="231F20"/>
                </a:solidFill>
                <a:latin typeface="DM Sans Italics"/>
              </a:rPr>
              <a:t>{buy, don’t buy}</a:t>
            </a:r>
            <a:r>
              <a:rPr lang="en-US" sz="2941" spc="288">
                <a:solidFill>
                  <a:srgbClr val="231F20"/>
                </a:solidFill>
                <a:latin typeface="DM Sans"/>
              </a:rPr>
              <a:t> decision forms the </a:t>
            </a:r>
            <a:r>
              <a:rPr lang="en-US" sz="2941" spc="288">
                <a:solidFill>
                  <a:srgbClr val="231F20"/>
                </a:solidFill>
                <a:latin typeface="DM Sans Italics"/>
              </a:rPr>
              <a:t>class attribute</a:t>
            </a:r>
            <a:r>
              <a:rPr lang="en-US" sz="2941" spc="288">
                <a:solidFill>
                  <a:srgbClr val="231F20"/>
                </a:solidFill>
                <a:latin typeface="DM Sans"/>
              </a:rPr>
              <a:t>.</a:t>
            </a:r>
          </a:p>
          <a:p>
            <a:pPr>
              <a:lnSpc>
                <a:spcPts val="4059"/>
              </a:lnSpc>
            </a:pPr>
            <a:r>
              <a:rPr lang="en-US" sz="2941" spc="288">
                <a:solidFill>
                  <a:srgbClr val="231F20"/>
                </a:solidFill>
                <a:latin typeface="DM Sans"/>
              </a:rPr>
              <a:t>3.</a:t>
            </a:r>
            <a:r>
              <a:rPr lang="en-US" sz="2941" spc="288">
                <a:solidFill>
                  <a:srgbClr val="231F20"/>
                </a:solidFill>
                <a:latin typeface="DM Sans"/>
              </a:rPr>
              <a:t>Collect various demographic, lifestyle, and company-interaction related information about all such customers.</a:t>
            </a:r>
          </a:p>
          <a:p>
            <a:pPr>
              <a:lnSpc>
                <a:spcPts val="4059"/>
              </a:lnSpc>
            </a:pPr>
            <a:r>
              <a:rPr lang="en-US" sz="2941" spc="288">
                <a:solidFill>
                  <a:srgbClr val="231F20"/>
                </a:solidFill>
                <a:latin typeface="DM Sans"/>
              </a:rPr>
              <a:t>Type of business, where they stay, how much they earn, etc.</a:t>
            </a:r>
          </a:p>
          <a:p>
            <a:pPr marL="0" indent="0" lvl="0">
              <a:lnSpc>
                <a:spcPts val="4059"/>
              </a:lnSpc>
              <a:spcBef>
                <a:spcPct val="0"/>
              </a:spcBef>
            </a:pPr>
          </a:p>
        </p:txBody>
      </p:sp>
      <p:sp>
        <p:nvSpPr>
          <p:cNvPr name="Freeform 7" id="7"/>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67926" y="3559344"/>
            <a:ext cx="10945968" cy="1702517"/>
          </a:xfrm>
          <a:prstGeom prst="rect">
            <a:avLst/>
          </a:prstGeom>
        </p:spPr>
        <p:txBody>
          <a:bodyPr anchor="t" rtlCol="false" tIns="0" lIns="0" bIns="0" rIns="0">
            <a:spAutoFit/>
          </a:bodyPr>
          <a:lstStyle/>
          <a:p>
            <a:pPr>
              <a:lnSpc>
                <a:spcPts val="13948"/>
              </a:lnSpc>
            </a:pPr>
            <a:r>
              <a:rPr lang="en-US" sz="10107" spc="990">
                <a:solidFill>
                  <a:srgbClr val="010101"/>
                </a:solidFill>
                <a:latin typeface="Oswald Bold"/>
              </a:rPr>
              <a:t>CLUSTERING</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3778910"/>
            <a:chOff x="0" y="0"/>
            <a:chExt cx="368852" cy="995269"/>
          </a:xfrm>
        </p:grpSpPr>
        <p:sp>
          <p:nvSpPr>
            <p:cNvPr name="Freeform 4" id="4"/>
            <p:cNvSpPr/>
            <p:nvPr/>
          </p:nvSpPr>
          <p:spPr>
            <a:xfrm flipH="false" flipV="false" rot="0">
              <a:off x="0" y="0"/>
              <a:ext cx="368852" cy="995269"/>
            </a:xfrm>
            <a:custGeom>
              <a:avLst/>
              <a:gdLst/>
              <a:ahLst/>
              <a:cxnLst/>
              <a:rect r="r" b="b" t="t" l="l"/>
              <a:pathLst>
                <a:path h="995269" w="368852">
                  <a:moveTo>
                    <a:pt x="0" y="0"/>
                  </a:moveTo>
                  <a:lnTo>
                    <a:pt x="368852" y="0"/>
                  </a:lnTo>
                  <a:lnTo>
                    <a:pt x="368852" y="995269"/>
                  </a:lnTo>
                  <a:lnTo>
                    <a:pt x="0" y="995269"/>
                  </a:lnTo>
                  <a:close/>
                </a:path>
              </a:pathLst>
            </a:custGeom>
            <a:solidFill>
              <a:srgbClr val="CCCCCC"/>
            </a:solidFill>
          </p:spPr>
        </p:sp>
        <p:sp>
          <p:nvSpPr>
            <p:cNvPr name="TextBox 5" id="5"/>
            <p:cNvSpPr txBox="true"/>
            <p:nvPr/>
          </p:nvSpPr>
          <p:spPr>
            <a:xfrm>
              <a:off x="0" y="-19050"/>
              <a:ext cx="368852" cy="101431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CONTENT</a:t>
            </a:r>
          </a:p>
        </p:txBody>
      </p:sp>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6607430" y="3323612"/>
            <a:ext cx="7724053" cy="857370"/>
          </a:xfrm>
          <a:prstGeom prst="rect">
            <a:avLst/>
          </a:prstGeom>
        </p:spPr>
        <p:txBody>
          <a:bodyPr anchor="t" rtlCol="false" tIns="0" lIns="0" bIns="0" rIns="0">
            <a:spAutoFit/>
          </a:bodyPr>
          <a:lstStyle/>
          <a:p>
            <a:pPr>
              <a:lnSpc>
                <a:spcPts val="3446"/>
              </a:lnSpc>
            </a:pPr>
            <a:r>
              <a:rPr lang="en-US" sz="2497" spc="244">
                <a:solidFill>
                  <a:srgbClr val="231F20"/>
                </a:solidFill>
                <a:latin typeface="DM Sans"/>
              </a:rPr>
              <a:t>DEFINITION, MOTIVATION &amp; APPLICATION</a:t>
            </a:r>
          </a:p>
          <a:p>
            <a:pPr>
              <a:lnSpc>
                <a:spcPts val="3446"/>
              </a:lnSpc>
            </a:pPr>
          </a:p>
        </p:txBody>
      </p:sp>
      <p:sp>
        <p:nvSpPr>
          <p:cNvPr name="TextBox 13" id="13"/>
          <p:cNvSpPr txBox="true"/>
          <p:nvPr/>
        </p:nvSpPr>
        <p:spPr>
          <a:xfrm rot="0">
            <a:off x="6607430" y="4117830"/>
            <a:ext cx="9261655" cy="857851"/>
          </a:xfrm>
          <a:prstGeom prst="rect">
            <a:avLst/>
          </a:prstGeom>
        </p:spPr>
        <p:txBody>
          <a:bodyPr anchor="t" rtlCol="false" tIns="0" lIns="0" bIns="0" rIns="0">
            <a:spAutoFit/>
          </a:bodyPr>
          <a:lstStyle/>
          <a:p>
            <a:pPr>
              <a:lnSpc>
                <a:spcPts val="3448"/>
              </a:lnSpc>
            </a:pPr>
            <a:r>
              <a:rPr lang="en-US" sz="2498" spc="244">
                <a:solidFill>
                  <a:srgbClr val="231F20"/>
                </a:solidFill>
                <a:latin typeface="DM Sans"/>
              </a:rPr>
              <a:t>BRANCHES OF DATA MINING</a:t>
            </a:r>
          </a:p>
          <a:p>
            <a:pPr>
              <a:lnSpc>
                <a:spcPts val="3448"/>
              </a:lnSpc>
            </a:pPr>
          </a:p>
        </p:txBody>
      </p:sp>
      <p:sp>
        <p:nvSpPr>
          <p:cNvPr name="TextBox 14" id="14"/>
          <p:cNvSpPr txBox="true"/>
          <p:nvPr/>
        </p:nvSpPr>
        <p:spPr>
          <a:xfrm rot="0">
            <a:off x="6607430" y="5047445"/>
            <a:ext cx="10472894" cy="856590"/>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CLASSIFICATION, CLUSTERING, ASSOCIATION RULE MINING</a:t>
            </a:r>
          </a:p>
          <a:p>
            <a:pPr algn="l" marL="0" indent="0" lvl="0">
              <a:lnSpc>
                <a:spcPts val="3483"/>
              </a:lnSpc>
              <a:spcBef>
                <a:spcPct val="0"/>
              </a:spcBef>
            </a:pPr>
          </a:p>
        </p:txBody>
      </p:sp>
      <p:sp>
        <p:nvSpPr>
          <p:cNvPr name="TextBox 15" id="15"/>
          <p:cNvSpPr txBox="true"/>
          <p:nvPr/>
        </p:nvSpPr>
        <p:spPr>
          <a:xfrm rot="0">
            <a:off x="6607430" y="5841663"/>
            <a:ext cx="10012023" cy="856590"/>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SOME CLASSIFICATION TECHNIQUES</a:t>
            </a:r>
          </a:p>
          <a:p>
            <a:pPr algn="l" marL="0" indent="0" lvl="0">
              <a:lnSpc>
                <a:spcPts val="3483"/>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2887170" y="1277407"/>
            <a:ext cx="11552977" cy="1166689"/>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CLUSTERING DEFINITION</a:t>
            </a:r>
          </a:p>
        </p:txBody>
      </p:sp>
      <p:sp>
        <p:nvSpPr>
          <p:cNvPr name="TextBox 4" id="4"/>
          <p:cNvSpPr txBox="true"/>
          <p:nvPr/>
        </p:nvSpPr>
        <p:spPr>
          <a:xfrm rot="0">
            <a:off x="2677229" y="2924597"/>
            <a:ext cx="13175342" cy="6061154"/>
          </a:xfrm>
          <a:prstGeom prst="rect">
            <a:avLst/>
          </a:prstGeom>
        </p:spPr>
        <p:txBody>
          <a:bodyPr anchor="t" rtlCol="false" tIns="0" lIns="0" bIns="0" rIns="0">
            <a:spAutoFit/>
          </a:bodyPr>
          <a:lstStyle/>
          <a:p>
            <a:pPr>
              <a:lnSpc>
                <a:spcPts val="4385"/>
              </a:lnSpc>
            </a:pPr>
            <a:r>
              <a:rPr lang="en-US" sz="3177" spc="311">
                <a:solidFill>
                  <a:srgbClr val="231F20"/>
                </a:solidFill>
                <a:latin typeface="DM Sans"/>
              </a:rPr>
              <a:t>Given a set of data points, each having a set of attributes, and a similarity measure among them, find clusters such that</a:t>
            </a:r>
          </a:p>
          <a:p>
            <a:pPr>
              <a:lnSpc>
                <a:spcPts val="4385"/>
              </a:lnSpc>
            </a:pPr>
            <a:r>
              <a:rPr lang="en-US" sz="3177" spc="311">
                <a:solidFill>
                  <a:srgbClr val="231F20"/>
                </a:solidFill>
                <a:latin typeface="DM Sans"/>
                <a:ea typeface="DM Sans"/>
              </a:rPr>
              <a:t>◦Data points in one cluster are more similar to one another.</a:t>
            </a:r>
          </a:p>
          <a:p>
            <a:pPr>
              <a:lnSpc>
                <a:spcPts val="4385"/>
              </a:lnSpc>
            </a:pPr>
            <a:r>
              <a:rPr lang="en-US" sz="3177" spc="311">
                <a:solidFill>
                  <a:srgbClr val="231F20"/>
                </a:solidFill>
                <a:latin typeface="DM Sans"/>
                <a:ea typeface="DM Sans"/>
              </a:rPr>
              <a:t>◦Data points in separate clusters are less similar to one another.</a:t>
            </a:r>
          </a:p>
          <a:p>
            <a:pPr>
              <a:lnSpc>
                <a:spcPts val="4385"/>
              </a:lnSpc>
            </a:pPr>
            <a:r>
              <a:rPr lang="en-US" sz="3177" spc="311">
                <a:solidFill>
                  <a:srgbClr val="231F20"/>
                </a:solidFill>
                <a:latin typeface="DM Sans"/>
              </a:rPr>
              <a:t>Similarity Measures:</a:t>
            </a:r>
          </a:p>
          <a:p>
            <a:pPr>
              <a:lnSpc>
                <a:spcPts val="4385"/>
              </a:lnSpc>
            </a:pPr>
            <a:r>
              <a:rPr lang="en-US" sz="3177" spc="311">
                <a:solidFill>
                  <a:srgbClr val="231F20"/>
                </a:solidFill>
                <a:latin typeface="DM Sans"/>
                <a:ea typeface="DM Sans"/>
              </a:rPr>
              <a:t>◦Euclidean Distance if attributes are continuous.</a:t>
            </a:r>
          </a:p>
          <a:p>
            <a:pPr>
              <a:lnSpc>
                <a:spcPts val="4385"/>
              </a:lnSpc>
            </a:pPr>
            <a:r>
              <a:rPr lang="en-US" sz="3177" spc="311">
                <a:solidFill>
                  <a:srgbClr val="231F20"/>
                </a:solidFill>
                <a:latin typeface="DM Sans"/>
                <a:ea typeface="DM Sans"/>
              </a:rPr>
              <a:t>◦Other Problem-specific Measures.</a:t>
            </a:r>
          </a:p>
          <a:p>
            <a:pPr algn="ctr" marL="0" indent="0" lvl="0">
              <a:lnSpc>
                <a:spcPts val="4385"/>
              </a:lnSpc>
              <a:spcBef>
                <a:spcPct val="0"/>
              </a:spcBef>
            </a:pPr>
          </a:p>
        </p:txBody>
      </p:sp>
      <p:sp>
        <p:nvSpPr>
          <p:cNvPr name="Freeform 5" id="5"/>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944449" y="4252152"/>
            <a:ext cx="6399101" cy="5608774"/>
          </a:xfrm>
          <a:custGeom>
            <a:avLst/>
            <a:gdLst/>
            <a:ahLst/>
            <a:cxnLst/>
            <a:rect r="r" b="b" t="t" l="l"/>
            <a:pathLst>
              <a:path h="5608774" w="6399101">
                <a:moveTo>
                  <a:pt x="0" y="0"/>
                </a:moveTo>
                <a:lnTo>
                  <a:pt x="6399102" y="0"/>
                </a:lnTo>
                <a:lnTo>
                  <a:pt x="6399102" y="5608774"/>
                </a:lnTo>
                <a:lnTo>
                  <a:pt x="0" y="5608774"/>
                </a:lnTo>
                <a:lnTo>
                  <a:pt x="0" y="0"/>
                </a:lnTo>
                <a:close/>
              </a:path>
            </a:pathLst>
          </a:custGeom>
          <a:blipFill>
            <a:blip r:embed="rId5"/>
            <a:stretch>
              <a:fillRect l="0" t="0" r="0" b="0"/>
            </a:stretch>
          </a:blipFill>
        </p:spPr>
      </p:sp>
      <p:sp>
        <p:nvSpPr>
          <p:cNvPr name="TextBox 6" id="6"/>
          <p:cNvSpPr txBox="true"/>
          <p:nvPr/>
        </p:nvSpPr>
        <p:spPr>
          <a:xfrm rot="0">
            <a:off x="2887170" y="1277407"/>
            <a:ext cx="11552977" cy="1166689"/>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CLUSTERING:EXAMPLE-1</a:t>
            </a:r>
          </a:p>
        </p:txBody>
      </p:sp>
      <p:sp>
        <p:nvSpPr>
          <p:cNvPr name="TextBox 7" id="7"/>
          <p:cNvSpPr txBox="true"/>
          <p:nvPr/>
        </p:nvSpPr>
        <p:spPr>
          <a:xfrm rot="0">
            <a:off x="3801101" y="2924597"/>
            <a:ext cx="10639046" cy="512124"/>
          </a:xfrm>
          <a:prstGeom prst="rect">
            <a:avLst/>
          </a:prstGeom>
        </p:spPr>
        <p:txBody>
          <a:bodyPr anchor="t" rtlCol="false" tIns="0" lIns="0" bIns="0" rIns="0">
            <a:spAutoFit/>
          </a:bodyPr>
          <a:lstStyle/>
          <a:p>
            <a:pPr algn="ctr">
              <a:lnSpc>
                <a:spcPts val="4159"/>
              </a:lnSpc>
              <a:spcBef>
                <a:spcPct val="0"/>
              </a:spcBef>
            </a:pPr>
            <a:r>
              <a:rPr lang="en-US" sz="3014" spc="295">
                <a:solidFill>
                  <a:srgbClr val="231F20"/>
                </a:solidFill>
                <a:latin typeface="DM Sans"/>
              </a:rPr>
              <a:t>Euclidean Distance Based Clustering in 3-D space</a:t>
            </a:r>
          </a:p>
        </p:txBody>
      </p:sp>
      <p:sp>
        <p:nvSpPr>
          <p:cNvPr name="TextBox 8" id="8"/>
          <p:cNvSpPr txBox="true"/>
          <p:nvPr/>
        </p:nvSpPr>
        <p:spPr>
          <a:xfrm rot="0">
            <a:off x="12138655" y="4195002"/>
            <a:ext cx="4682133" cy="1035999"/>
          </a:xfrm>
          <a:prstGeom prst="rect">
            <a:avLst/>
          </a:prstGeom>
        </p:spPr>
        <p:txBody>
          <a:bodyPr anchor="t" rtlCol="false" tIns="0" lIns="0" bIns="0" rIns="0">
            <a:spAutoFit/>
          </a:bodyPr>
          <a:lstStyle/>
          <a:p>
            <a:pPr algn="ctr">
              <a:lnSpc>
                <a:spcPts val="4159"/>
              </a:lnSpc>
              <a:spcBef>
                <a:spcPct val="0"/>
              </a:spcBef>
            </a:pPr>
            <a:r>
              <a:rPr lang="en-US" sz="3014" spc="295">
                <a:solidFill>
                  <a:srgbClr val="231F20"/>
                </a:solidFill>
                <a:latin typeface="DM Sans"/>
              </a:rPr>
              <a:t>Intercluster distances</a:t>
            </a:r>
          </a:p>
          <a:p>
            <a:pPr algn="ctr">
              <a:lnSpc>
                <a:spcPts val="4159"/>
              </a:lnSpc>
              <a:spcBef>
                <a:spcPct val="0"/>
              </a:spcBef>
            </a:pPr>
            <a:r>
              <a:rPr lang="en-US" sz="3014" spc="295">
                <a:solidFill>
                  <a:srgbClr val="231F20"/>
                </a:solidFill>
                <a:latin typeface="DM Sans"/>
              </a:rPr>
              <a:t>are maximized</a:t>
            </a:r>
          </a:p>
        </p:txBody>
      </p:sp>
      <p:sp>
        <p:nvSpPr>
          <p:cNvPr name="TextBox 9" id="9"/>
          <p:cNvSpPr txBox="true"/>
          <p:nvPr/>
        </p:nvSpPr>
        <p:spPr>
          <a:xfrm rot="0">
            <a:off x="1592185" y="4195002"/>
            <a:ext cx="4671444" cy="1035999"/>
          </a:xfrm>
          <a:prstGeom prst="rect">
            <a:avLst/>
          </a:prstGeom>
        </p:spPr>
        <p:txBody>
          <a:bodyPr anchor="t" rtlCol="false" tIns="0" lIns="0" bIns="0" rIns="0">
            <a:spAutoFit/>
          </a:bodyPr>
          <a:lstStyle/>
          <a:p>
            <a:pPr algn="ctr">
              <a:lnSpc>
                <a:spcPts val="4159"/>
              </a:lnSpc>
              <a:spcBef>
                <a:spcPct val="0"/>
              </a:spcBef>
            </a:pPr>
            <a:r>
              <a:rPr lang="en-US" sz="3014" spc="295">
                <a:solidFill>
                  <a:srgbClr val="231F20"/>
                </a:solidFill>
                <a:latin typeface="DM Sans"/>
              </a:rPr>
              <a:t>Intracluster distances</a:t>
            </a:r>
          </a:p>
          <a:p>
            <a:pPr algn="ctr">
              <a:lnSpc>
                <a:spcPts val="4159"/>
              </a:lnSpc>
              <a:spcBef>
                <a:spcPct val="0"/>
              </a:spcBef>
            </a:pPr>
            <a:r>
              <a:rPr lang="en-US" sz="3014" spc="295">
                <a:solidFill>
                  <a:srgbClr val="231F20"/>
                </a:solidFill>
                <a:latin typeface="DM Sans"/>
              </a:rPr>
              <a:t>are minimized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sp>
        <p:nvSpPr>
          <p:cNvPr name="Freeform 2" id="2"/>
          <p:cNvSpPr/>
          <p:nvPr/>
        </p:nvSpPr>
        <p:spPr>
          <a:xfrm flipH="false" flipV="false" rot="0">
            <a:off x="-8224025" y="-10519609"/>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67926" y="3559344"/>
            <a:ext cx="8850735" cy="3464642"/>
          </a:xfrm>
          <a:prstGeom prst="rect">
            <a:avLst/>
          </a:prstGeom>
        </p:spPr>
        <p:txBody>
          <a:bodyPr anchor="t" rtlCol="false" tIns="0" lIns="0" bIns="0" rIns="0">
            <a:spAutoFit/>
          </a:bodyPr>
          <a:lstStyle/>
          <a:p>
            <a:pPr>
              <a:lnSpc>
                <a:spcPts val="13948"/>
              </a:lnSpc>
            </a:pPr>
            <a:r>
              <a:rPr lang="en-US" sz="10107" spc="990">
                <a:solidFill>
                  <a:srgbClr val="000000"/>
                </a:solidFill>
                <a:latin typeface="Oswald Bold"/>
              </a:rPr>
              <a:t>ASSOCIATION RULE MINING</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2103051" y="1186310"/>
            <a:ext cx="11899146" cy="237789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ASSOCIATION RULE DISCOVERY: DEFINITION</a:t>
            </a:r>
          </a:p>
        </p:txBody>
      </p:sp>
      <p:sp>
        <p:nvSpPr>
          <p:cNvPr name="Freeform 4" id="4"/>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103051" y="4245090"/>
            <a:ext cx="14716345" cy="3322163"/>
          </a:xfrm>
          <a:prstGeom prst="rect">
            <a:avLst/>
          </a:prstGeom>
        </p:spPr>
        <p:txBody>
          <a:bodyPr anchor="t" rtlCol="false" tIns="0" lIns="0" bIns="0" rIns="0">
            <a:spAutoFit/>
          </a:bodyPr>
          <a:lstStyle/>
          <a:p>
            <a:pPr>
              <a:lnSpc>
                <a:spcPts val="5309"/>
              </a:lnSpc>
              <a:spcBef>
                <a:spcPct val="0"/>
              </a:spcBef>
            </a:pPr>
            <a:r>
              <a:rPr lang="en-US" sz="3847" spc="377">
                <a:solidFill>
                  <a:srgbClr val="231F20"/>
                </a:solidFill>
                <a:latin typeface="DM Sans"/>
              </a:rPr>
              <a:t>&gt;</a:t>
            </a:r>
            <a:r>
              <a:rPr lang="en-US" sz="3847" spc="377">
                <a:solidFill>
                  <a:srgbClr val="231F20"/>
                </a:solidFill>
                <a:latin typeface="DM Sans"/>
              </a:rPr>
              <a:t>Given a set of records each of which contain some number of items from a given collection;</a:t>
            </a:r>
          </a:p>
          <a:p>
            <a:pPr>
              <a:lnSpc>
                <a:spcPts val="5309"/>
              </a:lnSpc>
              <a:spcBef>
                <a:spcPct val="0"/>
              </a:spcBef>
            </a:pPr>
            <a:r>
              <a:rPr lang="en-US" sz="3847" spc="377">
                <a:solidFill>
                  <a:srgbClr val="231F20"/>
                </a:solidFill>
                <a:latin typeface="DM Sans"/>
              </a:rPr>
              <a:t>&gt;Produce dependency rules which will predict occurrence of an item based on occurrences of other items.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817352" y="4254847"/>
            <a:ext cx="8709693" cy="5130989"/>
          </a:xfrm>
          <a:custGeom>
            <a:avLst/>
            <a:gdLst/>
            <a:ahLst/>
            <a:cxnLst/>
            <a:rect r="r" b="b" t="t" l="l"/>
            <a:pathLst>
              <a:path h="5130989" w="8709693">
                <a:moveTo>
                  <a:pt x="0" y="0"/>
                </a:moveTo>
                <a:lnTo>
                  <a:pt x="8709693" y="0"/>
                </a:lnTo>
                <a:lnTo>
                  <a:pt x="8709693" y="5130989"/>
                </a:lnTo>
                <a:lnTo>
                  <a:pt x="0" y="5130989"/>
                </a:lnTo>
                <a:lnTo>
                  <a:pt x="0" y="0"/>
                </a:lnTo>
                <a:close/>
              </a:path>
            </a:pathLst>
          </a:custGeom>
          <a:blipFill>
            <a:blip r:embed="rId7"/>
            <a:stretch>
              <a:fillRect l="0" t="0" r="-14433" b="0"/>
            </a:stretch>
          </a:blipFill>
        </p:spPr>
      </p:sp>
      <p:sp>
        <p:nvSpPr>
          <p:cNvPr name="TextBox 7" id="7"/>
          <p:cNvSpPr txBox="true"/>
          <p:nvPr/>
        </p:nvSpPr>
        <p:spPr>
          <a:xfrm rot="0">
            <a:off x="2103051" y="1186310"/>
            <a:ext cx="11899146" cy="237789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ASSOCIATION RULE DISCOVERY: EXAMPLE</a:t>
            </a:r>
          </a:p>
        </p:txBody>
      </p:sp>
      <p:sp>
        <p:nvSpPr>
          <p:cNvPr name="TextBox 8" id="8"/>
          <p:cNvSpPr txBox="true"/>
          <p:nvPr/>
        </p:nvSpPr>
        <p:spPr>
          <a:xfrm rot="0">
            <a:off x="10918543" y="6936841"/>
            <a:ext cx="5560625" cy="1559874"/>
          </a:xfrm>
          <a:prstGeom prst="rect">
            <a:avLst/>
          </a:prstGeom>
        </p:spPr>
        <p:txBody>
          <a:bodyPr anchor="t" rtlCol="false" tIns="0" lIns="0" bIns="0" rIns="0">
            <a:spAutoFit/>
          </a:bodyPr>
          <a:lstStyle/>
          <a:p>
            <a:pPr algn="ctr">
              <a:lnSpc>
                <a:spcPts val="4159"/>
              </a:lnSpc>
              <a:spcBef>
                <a:spcPct val="0"/>
              </a:spcBef>
            </a:pPr>
            <a:r>
              <a:rPr lang="en-US" sz="3014" spc="295">
                <a:solidFill>
                  <a:srgbClr val="231F20"/>
                </a:solidFill>
                <a:latin typeface="DM Sans"/>
              </a:rPr>
              <a:t>Rules Discovered:</a:t>
            </a:r>
          </a:p>
          <a:p>
            <a:pPr algn="ctr">
              <a:lnSpc>
                <a:spcPts val="4159"/>
              </a:lnSpc>
              <a:spcBef>
                <a:spcPct val="0"/>
              </a:spcBef>
            </a:pPr>
            <a:r>
              <a:rPr lang="en-US" sz="3014" spc="295">
                <a:solidFill>
                  <a:srgbClr val="231F20"/>
                </a:solidFill>
                <a:latin typeface="DM Sans"/>
              </a:rPr>
              <a:t>    {Milk} --&gt; {Coke}</a:t>
            </a:r>
          </a:p>
          <a:p>
            <a:pPr algn="ctr">
              <a:lnSpc>
                <a:spcPts val="4159"/>
              </a:lnSpc>
              <a:spcBef>
                <a:spcPct val="0"/>
              </a:spcBef>
            </a:pPr>
            <a:r>
              <a:rPr lang="en-US" sz="3014" spc="295">
                <a:solidFill>
                  <a:srgbClr val="231F20"/>
                </a:solidFill>
                <a:latin typeface="DM Sans"/>
              </a:rPr>
              <a:t>    {Diaper, Milk} --&gt; {Beer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sp>
        <p:nvSpPr>
          <p:cNvPr name="Freeform 2" id="2"/>
          <p:cNvSpPr/>
          <p:nvPr/>
        </p:nvSpPr>
        <p:spPr>
          <a:xfrm flipH="false" flipV="false" rot="0">
            <a:off x="-8224025" y="-10519609"/>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120930" y="3325454"/>
            <a:ext cx="10581580" cy="3464642"/>
          </a:xfrm>
          <a:prstGeom prst="rect">
            <a:avLst/>
          </a:prstGeom>
        </p:spPr>
        <p:txBody>
          <a:bodyPr anchor="t" rtlCol="false" tIns="0" lIns="0" bIns="0" rIns="0">
            <a:spAutoFit/>
          </a:bodyPr>
          <a:lstStyle/>
          <a:p>
            <a:pPr>
              <a:lnSpc>
                <a:spcPts val="13948"/>
              </a:lnSpc>
            </a:pPr>
            <a:r>
              <a:rPr lang="en-US" sz="10107" spc="990">
                <a:solidFill>
                  <a:srgbClr val="000000"/>
                </a:solidFill>
                <a:latin typeface="Oswald Bold"/>
              </a:rPr>
              <a:t>CLASSIFICATION TECHNIQUES</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132242" y="5256465"/>
            <a:ext cx="5950081" cy="4884269"/>
          </a:xfrm>
          <a:custGeom>
            <a:avLst/>
            <a:gdLst/>
            <a:ahLst/>
            <a:cxnLst/>
            <a:rect r="r" b="b" t="t" l="l"/>
            <a:pathLst>
              <a:path h="4884269" w="5950081">
                <a:moveTo>
                  <a:pt x="0" y="0"/>
                </a:moveTo>
                <a:lnTo>
                  <a:pt x="5950081" y="0"/>
                </a:lnTo>
                <a:lnTo>
                  <a:pt x="5950081" y="4884269"/>
                </a:lnTo>
                <a:lnTo>
                  <a:pt x="0" y="4884269"/>
                </a:lnTo>
                <a:lnTo>
                  <a:pt x="0" y="0"/>
                </a:lnTo>
                <a:close/>
              </a:path>
            </a:pathLst>
          </a:custGeom>
          <a:blipFill>
            <a:blip r:embed="rId6"/>
            <a:stretch>
              <a:fillRect l="0" t="-6773" r="0" b="-15047"/>
            </a:stretch>
          </a:blipFill>
        </p:spPr>
      </p:sp>
      <p:sp>
        <p:nvSpPr>
          <p:cNvPr name="TextBox 6" id="6"/>
          <p:cNvSpPr txBox="true"/>
          <p:nvPr/>
        </p:nvSpPr>
        <p:spPr>
          <a:xfrm rot="0">
            <a:off x="2103051" y="914400"/>
            <a:ext cx="11899146" cy="1166689"/>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BAYES THEOREM </a:t>
            </a:r>
          </a:p>
        </p:txBody>
      </p:sp>
      <p:sp>
        <p:nvSpPr>
          <p:cNvPr name="TextBox 7" id="7"/>
          <p:cNvSpPr txBox="true"/>
          <p:nvPr/>
        </p:nvSpPr>
        <p:spPr>
          <a:xfrm rot="0">
            <a:off x="2271794" y="2535876"/>
            <a:ext cx="12768910" cy="2607624"/>
          </a:xfrm>
          <a:prstGeom prst="rect">
            <a:avLst/>
          </a:prstGeom>
        </p:spPr>
        <p:txBody>
          <a:bodyPr anchor="t" rtlCol="false" tIns="0" lIns="0" bIns="0" rIns="0">
            <a:spAutoFit/>
          </a:bodyPr>
          <a:lstStyle/>
          <a:p>
            <a:pPr algn="ctr">
              <a:lnSpc>
                <a:spcPts val="4159"/>
              </a:lnSpc>
              <a:spcBef>
                <a:spcPct val="0"/>
              </a:spcBef>
            </a:pPr>
            <a:r>
              <a:rPr lang="en-US" sz="3014" spc="295">
                <a:solidFill>
                  <a:srgbClr val="231F20"/>
                </a:solidFill>
                <a:latin typeface="DM Sans"/>
              </a:rPr>
              <a:t>Bayes Theorem-</a:t>
            </a:r>
            <a:r>
              <a:rPr lang="en-US" sz="3014" spc="295">
                <a:solidFill>
                  <a:srgbClr val="231F20"/>
                </a:solidFill>
                <a:latin typeface="DM Sans"/>
              </a:rPr>
              <a:t>based on the probability of a hypothesis, given the data and some prior knowledge. The naive Bayes classifier assumes that all features in the input data are independent of each other, which is often not true in real-world scenarios.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103051" y="914400"/>
            <a:ext cx="11899146" cy="1166689"/>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HYPOTHESIS TESTING</a:t>
            </a:r>
          </a:p>
        </p:txBody>
      </p:sp>
      <p:sp>
        <p:nvSpPr>
          <p:cNvPr name="TextBox 5" id="5"/>
          <p:cNvSpPr txBox="true"/>
          <p:nvPr/>
        </p:nvSpPr>
        <p:spPr>
          <a:xfrm rot="0">
            <a:off x="3387521" y="2414453"/>
            <a:ext cx="10733355" cy="3411088"/>
          </a:xfrm>
          <a:prstGeom prst="rect">
            <a:avLst/>
          </a:prstGeom>
        </p:spPr>
        <p:txBody>
          <a:bodyPr anchor="t" rtlCol="false" tIns="0" lIns="0" bIns="0" rIns="0">
            <a:spAutoFit/>
          </a:bodyPr>
          <a:lstStyle/>
          <a:p>
            <a:pPr algn="just">
              <a:lnSpc>
                <a:spcPts val="4531"/>
              </a:lnSpc>
              <a:spcBef>
                <a:spcPct val="0"/>
              </a:spcBef>
            </a:pPr>
            <a:r>
              <a:rPr lang="en-US" sz="3283" spc="321">
                <a:solidFill>
                  <a:srgbClr val="231F20"/>
                </a:solidFill>
                <a:latin typeface="DM Sans"/>
              </a:rPr>
              <a:t>Find model to explain behavior by creating and then testing a hypothesis about the data.</a:t>
            </a:r>
          </a:p>
          <a:p>
            <a:pPr algn="just">
              <a:lnSpc>
                <a:spcPts val="4531"/>
              </a:lnSpc>
              <a:spcBef>
                <a:spcPct val="0"/>
              </a:spcBef>
            </a:pPr>
            <a:r>
              <a:rPr lang="en-US" sz="3283" spc="321">
                <a:solidFill>
                  <a:srgbClr val="231F20"/>
                </a:solidFill>
                <a:latin typeface="DM Sans"/>
              </a:rPr>
              <a:t>Exact opposite of usual DM approach.</a:t>
            </a:r>
          </a:p>
          <a:p>
            <a:pPr algn="just">
              <a:lnSpc>
                <a:spcPts val="4531"/>
              </a:lnSpc>
              <a:spcBef>
                <a:spcPct val="0"/>
              </a:spcBef>
            </a:pPr>
            <a:r>
              <a:rPr lang="en-US" sz="3283" spc="321">
                <a:solidFill>
                  <a:srgbClr val="231F20"/>
                </a:solidFill>
                <a:latin typeface="DM Sans"/>
              </a:rPr>
              <a:t>H0 – Null hypothesis;  </a:t>
            </a:r>
          </a:p>
          <a:p>
            <a:pPr algn="just">
              <a:lnSpc>
                <a:spcPts val="4531"/>
              </a:lnSpc>
              <a:spcBef>
                <a:spcPct val="0"/>
              </a:spcBef>
            </a:pPr>
            <a:r>
              <a:rPr lang="en-US" sz="3283" spc="321">
                <a:solidFill>
                  <a:srgbClr val="231F20"/>
                </a:solidFill>
                <a:latin typeface="DM Sans"/>
              </a:rPr>
              <a:t>Hypothesis to be tested.</a:t>
            </a:r>
          </a:p>
          <a:p>
            <a:pPr algn="just">
              <a:lnSpc>
                <a:spcPts val="4531"/>
              </a:lnSpc>
              <a:spcBef>
                <a:spcPct val="0"/>
              </a:spcBef>
            </a:pPr>
            <a:r>
              <a:rPr lang="en-US" sz="3283" spc="321">
                <a:solidFill>
                  <a:srgbClr val="231F20"/>
                </a:solidFill>
                <a:latin typeface="DM Sans"/>
              </a:rPr>
              <a:t>H1 – Alternative hypothesis</a:t>
            </a:r>
          </a:p>
        </p:txBody>
      </p:sp>
      <p:sp>
        <p:nvSpPr>
          <p:cNvPr name="Freeform 6" id="6"/>
          <p:cNvSpPr/>
          <p:nvPr/>
        </p:nvSpPr>
        <p:spPr>
          <a:xfrm flipH="false" flipV="false" rot="0">
            <a:off x="4423722" y="6036336"/>
            <a:ext cx="5992697" cy="3971788"/>
          </a:xfrm>
          <a:custGeom>
            <a:avLst/>
            <a:gdLst/>
            <a:ahLst/>
            <a:cxnLst/>
            <a:rect r="r" b="b" t="t" l="l"/>
            <a:pathLst>
              <a:path h="3971788" w="5992697">
                <a:moveTo>
                  <a:pt x="0" y="0"/>
                </a:moveTo>
                <a:lnTo>
                  <a:pt x="5992697" y="0"/>
                </a:lnTo>
                <a:lnTo>
                  <a:pt x="5992697" y="3971787"/>
                </a:lnTo>
                <a:lnTo>
                  <a:pt x="0" y="3971787"/>
                </a:lnTo>
                <a:lnTo>
                  <a:pt x="0" y="0"/>
                </a:lnTo>
                <a:close/>
              </a:path>
            </a:pathLst>
          </a:custGeom>
          <a:blipFill>
            <a:blip r:embed="rId4"/>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4864205" y="78346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3567283" y="-4081780"/>
            <a:ext cx="7032580" cy="7216267"/>
          </a:xfrm>
          <a:custGeom>
            <a:avLst/>
            <a:gdLst/>
            <a:ahLst/>
            <a:cxnLst/>
            <a:rect r="r" b="b" t="t" l="l"/>
            <a:pathLst>
              <a:path h="7216267" w="7032580">
                <a:moveTo>
                  <a:pt x="0" y="0"/>
                </a:moveTo>
                <a:lnTo>
                  <a:pt x="7032581" y="0"/>
                </a:lnTo>
                <a:lnTo>
                  <a:pt x="7032581"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333169" y="8069439"/>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224419"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4968427" y="5685756"/>
            <a:ext cx="6044240" cy="3803626"/>
          </a:xfrm>
          <a:custGeom>
            <a:avLst/>
            <a:gdLst/>
            <a:ahLst/>
            <a:cxnLst/>
            <a:rect r="r" b="b" t="t" l="l"/>
            <a:pathLst>
              <a:path h="3803626" w="6044240">
                <a:moveTo>
                  <a:pt x="0" y="0"/>
                </a:moveTo>
                <a:lnTo>
                  <a:pt x="6044240" y="0"/>
                </a:lnTo>
                <a:lnTo>
                  <a:pt x="6044240" y="3803626"/>
                </a:lnTo>
                <a:lnTo>
                  <a:pt x="0" y="3803626"/>
                </a:lnTo>
                <a:lnTo>
                  <a:pt x="0" y="0"/>
                </a:lnTo>
                <a:close/>
              </a:path>
            </a:pathLst>
          </a:custGeom>
          <a:blipFill>
            <a:blip r:embed="rId4"/>
            <a:stretch>
              <a:fillRect l="0" t="-803" r="0" b="-803"/>
            </a:stretch>
          </a:blipFill>
        </p:spPr>
      </p:sp>
      <p:sp>
        <p:nvSpPr>
          <p:cNvPr name="TextBox 11" id="11"/>
          <p:cNvSpPr txBox="true"/>
          <p:nvPr/>
        </p:nvSpPr>
        <p:spPr>
          <a:xfrm rot="0">
            <a:off x="3088364" y="716793"/>
            <a:ext cx="9537014" cy="1594111"/>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REGRESSION</a:t>
            </a:r>
          </a:p>
        </p:txBody>
      </p:sp>
      <p:sp>
        <p:nvSpPr>
          <p:cNvPr name="TextBox 12" id="12"/>
          <p:cNvSpPr txBox="true"/>
          <p:nvPr/>
        </p:nvSpPr>
        <p:spPr>
          <a:xfrm rot="0">
            <a:off x="2969241" y="2244229"/>
            <a:ext cx="12054424" cy="3265829"/>
          </a:xfrm>
          <a:prstGeom prst="rect">
            <a:avLst/>
          </a:prstGeom>
        </p:spPr>
        <p:txBody>
          <a:bodyPr anchor="t" rtlCol="false" tIns="0" lIns="0" bIns="0" rIns="0">
            <a:spAutoFit/>
          </a:bodyPr>
          <a:lstStyle/>
          <a:p>
            <a:pPr algn="just">
              <a:lnSpc>
                <a:spcPts val="5225"/>
              </a:lnSpc>
              <a:spcBef>
                <a:spcPct val="0"/>
              </a:spcBef>
            </a:pPr>
            <a:r>
              <a:rPr lang="en-US" sz="3786" spc="371">
                <a:solidFill>
                  <a:srgbClr val="231F20"/>
                </a:solidFill>
                <a:latin typeface="DM Sans"/>
              </a:rPr>
              <a:t>Predict future values based on past values</a:t>
            </a:r>
          </a:p>
          <a:p>
            <a:pPr algn="just">
              <a:lnSpc>
                <a:spcPts val="5225"/>
              </a:lnSpc>
              <a:spcBef>
                <a:spcPct val="0"/>
              </a:spcBef>
            </a:pPr>
            <a:r>
              <a:rPr lang="en-US" sz="3786" spc="371">
                <a:solidFill>
                  <a:srgbClr val="231F20"/>
                </a:solidFill>
                <a:latin typeface="DM Sans"/>
              </a:rPr>
              <a:t>Linear Regression assumes linear relationship exists.</a:t>
            </a:r>
          </a:p>
          <a:p>
            <a:pPr algn="just">
              <a:lnSpc>
                <a:spcPts val="5225"/>
              </a:lnSpc>
              <a:spcBef>
                <a:spcPct val="0"/>
              </a:spcBef>
            </a:pPr>
            <a:r>
              <a:rPr lang="en-US" sz="3786" spc="371">
                <a:solidFill>
                  <a:srgbClr val="231F20"/>
                </a:solidFill>
                <a:latin typeface="DM Sans"/>
              </a:rPr>
              <a:t>y = c0 + c1 x1 + … + cn xn</a:t>
            </a:r>
          </a:p>
          <a:p>
            <a:pPr algn="just">
              <a:lnSpc>
                <a:spcPts val="5225"/>
              </a:lnSpc>
              <a:spcBef>
                <a:spcPct val="0"/>
              </a:spcBef>
            </a:pPr>
            <a:r>
              <a:rPr lang="en-US" sz="3786" spc="371">
                <a:solidFill>
                  <a:srgbClr val="231F20"/>
                </a:solidFill>
                <a:latin typeface="DM Sans"/>
              </a:rPr>
              <a:t>Find values to best fit the data</a:t>
            </a:r>
          </a:p>
        </p:txBody>
      </p:sp>
      <p:sp>
        <p:nvSpPr>
          <p:cNvPr name="TextBox 13" id="13"/>
          <p:cNvSpPr txBox="true"/>
          <p:nvPr/>
        </p:nvSpPr>
        <p:spPr>
          <a:xfrm rot="0">
            <a:off x="5983571" y="9607930"/>
            <a:ext cx="3746599" cy="512124"/>
          </a:xfrm>
          <a:prstGeom prst="rect">
            <a:avLst/>
          </a:prstGeom>
        </p:spPr>
        <p:txBody>
          <a:bodyPr anchor="t" rtlCol="false" tIns="0" lIns="0" bIns="0" rIns="0">
            <a:spAutoFit/>
          </a:bodyPr>
          <a:lstStyle/>
          <a:p>
            <a:pPr algn="ctr">
              <a:lnSpc>
                <a:spcPts val="4159"/>
              </a:lnSpc>
              <a:spcBef>
                <a:spcPct val="0"/>
              </a:spcBef>
            </a:pPr>
            <a:r>
              <a:rPr lang="en-US" sz="3014" spc="295">
                <a:solidFill>
                  <a:srgbClr val="231F20"/>
                </a:solidFill>
                <a:latin typeface="DM Sans"/>
              </a:rPr>
              <a:t>Linear Regression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4864205" y="78346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3567283" y="-4081780"/>
            <a:ext cx="7032580" cy="7216267"/>
          </a:xfrm>
          <a:custGeom>
            <a:avLst/>
            <a:gdLst/>
            <a:ahLst/>
            <a:cxnLst/>
            <a:rect r="r" b="b" t="t" l="l"/>
            <a:pathLst>
              <a:path h="7216267" w="7032580">
                <a:moveTo>
                  <a:pt x="0" y="0"/>
                </a:moveTo>
                <a:lnTo>
                  <a:pt x="7032581" y="0"/>
                </a:lnTo>
                <a:lnTo>
                  <a:pt x="7032581"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333169" y="8069439"/>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224419"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3088364" y="716793"/>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CORRELATION</a:t>
            </a:r>
          </a:p>
        </p:txBody>
      </p:sp>
      <p:sp>
        <p:nvSpPr>
          <p:cNvPr name="TextBox 11" id="11"/>
          <p:cNvSpPr txBox="true"/>
          <p:nvPr/>
        </p:nvSpPr>
        <p:spPr>
          <a:xfrm rot="0">
            <a:off x="2969241" y="2480894"/>
            <a:ext cx="12054424" cy="4580685"/>
          </a:xfrm>
          <a:prstGeom prst="rect">
            <a:avLst/>
          </a:prstGeom>
        </p:spPr>
        <p:txBody>
          <a:bodyPr anchor="t" rtlCol="false" tIns="0" lIns="0" bIns="0" rIns="0">
            <a:spAutoFit/>
          </a:bodyPr>
          <a:lstStyle/>
          <a:p>
            <a:pPr algn="just">
              <a:lnSpc>
                <a:spcPts val="5225"/>
              </a:lnSpc>
            </a:pPr>
            <a:r>
              <a:rPr lang="en-US" sz="3786" spc="371">
                <a:solidFill>
                  <a:srgbClr val="231F20"/>
                </a:solidFill>
                <a:latin typeface="DM Sans"/>
              </a:rPr>
              <a:t>Examine the degree to which the values for two variables behave similarly.</a:t>
            </a:r>
          </a:p>
          <a:p>
            <a:pPr algn="just">
              <a:lnSpc>
                <a:spcPts val="5225"/>
              </a:lnSpc>
            </a:pPr>
            <a:r>
              <a:rPr lang="en-US" sz="3786" spc="371">
                <a:solidFill>
                  <a:srgbClr val="231F20"/>
                </a:solidFill>
                <a:latin typeface="DM Sans"/>
              </a:rPr>
              <a:t>Correlation coefficient r:</a:t>
            </a:r>
          </a:p>
          <a:p>
            <a:pPr algn="just">
              <a:lnSpc>
                <a:spcPts val="5225"/>
              </a:lnSpc>
            </a:pPr>
            <a:r>
              <a:rPr lang="en-US" sz="3786" spc="371">
                <a:solidFill>
                  <a:srgbClr val="231F20"/>
                </a:solidFill>
                <a:latin typeface="DM Sans"/>
              </a:rPr>
              <a:t>•1 = perfect correlation</a:t>
            </a:r>
          </a:p>
          <a:p>
            <a:pPr algn="just">
              <a:lnSpc>
                <a:spcPts val="5225"/>
              </a:lnSpc>
            </a:pPr>
            <a:r>
              <a:rPr lang="en-US" sz="3786" spc="371">
                <a:solidFill>
                  <a:srgbClr val="231F20"/>
                </a:solidFill>
                <a:latin typeface="DM Sans"/>
              </a:rPr>
              <a:t>•-1 = perfect but opposite correlation</a:t>
            </a:r>
          </a:p>
          <a:p>
            <a:pPr algn="just">
              <a:lnSpc>
                <a:spcPts val="5225"/>
              </a:lnSpc>
            </a:pPr>
            <a:r>
              <a:rPr lang="en-US" sz="3786" spc="371">
                <a:solidFill>
                  <a:srgbClr val="231F20"/>
                </a:solidFill>
                <a:latin typeface="DM Sans"/>
              </a:rPr>
              <a:t>•0 = no correlation</a:t>
            </a:r>
          </a:p>
          <a:p>
            <a:pPr algn="just">
              <a:lnSpc>
                <a:spcPts val="5225"/>
              </a:lnSpc>
              <a:spcBef>
                <a:spcPct val="0"/>
              </a:spcBef>
            </a:pPr>
          </a:p>
        </p:txBody>
      </p:sp>
      <p:sp>
        <p:nvSpPr>
          <p:cNvPr name="Freeform 12" id="12"/>
          <p:cNvSpPr/>
          <p:nvPr/>
        </p:nvSpPr>
        <p:spPr>
          <a:xfrm flipH="false" flipV="false" rot="0">
            <a:off x="4710142" y="7061578"/>
            <a:ext cx="6476079" cy="1638588"/>
          </a:xfrm>
          <a:custGeom>
            <a:avLst/>
            <a:gdLst/>
            <a:ahLst/>
            <a:cxnLst/>
            <a:rect r="r" b="b" t="t" l="l"/>
            <a:pathLst>
              <a:path h="1638588" w="6476079">
                <a:moveTo>
                  <a:pt x="0" y="0"/>
                </a:moveTo>
                <a:lnTo>
                  <a:pt x="6476079" y="0"/>
                </a:lnTo>
                <a:lnTo>
                  <a:pt x="6476079" y="1638589"/>
                </a:lnTo>
                <a:lnTo>
                  <a:pt x="0" y="1638589"/>
                </a:lnTo>
                <a:lnTo>
                  <a:pt x="0" y="0"/>
                </a:lnTo>
                <a:close/>
              </a:path>
            </a:pathLst>
          </a:custGeom>
          <a:blipFill>
            <a:blip r:embed="rId4"/>
            <a:stretch>
              <a:fillRect l="0" t="-3942" r="0" b="-3942"/>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6719364" y="337474"/>
            <a:ext cx="1313056" cy="9570246"/>
            <a:chOff x="0" y="0"/>
            <a:chExt cx="345825" cy="2520559"/>
          </a:xfrm>
        </p:grpSpPr>
        <p:sp>
          <p:nvSpPr>
            <p:cNvPr name="Freeform 4" id="4"/>
            <p:cNvSpPr/>
            <p:nvPr/>
          </p:nvSpPr>
          <p:spPr>
            <a:xfrm flipH="false" flipV="false" rot="0">
              <a:off x="0" y="0"/>
              <a:ext cx="345825" cy="2520559"/>
            </a:xfrm>
            <a:custGeom>
              <a:avLst/>
              <a:gdLst/>
              <a:ahLst/>
              <a:cxnLst/>
              <a:rect r="r" b="b" t="t" l="l"/>
              <a:pathLst>
                <a:path h="2520559" w="345825">
                  <a:moveTo>
                    <a:pt x="0" y="0"/>
                  </a:moveTo>
                  <a:lnTo>
                    <a:pt x="345825" y="0"/>
                  </a:lnTo>
                  <a:lnTo>
                    <a:pt x="345825" y="2520559"/>
                  </a:lnTo>
                  <a:lnTo>
                    <a:pt x="0" y="2520559"/>
                  </a:lnTo>
                  <a:close/>
                </a:path>
              </a:pathLst>
            </a:custGeom>
            <a:solidFill>
              <a:srgbClr val="CCCCCC"/>
            </a:solidFill>
          </p:spPr>
        </p:sp>
        <p:sp>
          <p:nvSpPr>
            <p:cNvPr name="TextBox 5" id="5"/>
            <p:cNvSpPr txBox="true"/>
            <p:nvPr/>
          </p:nvSpPr>
          <p:spPr>
            <a:xfrm>
              <a:off x="0" y="-19050"/>
              <a:ext cx="345825"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2142191" y="3396305"/>
            <a:ext cx="14110240" cy="1948998"/>
            <a:chOff x="0" y="0"/>
            <a:chExt cx="5406244" cy="746746"/>
          </a:xfrm>
        </p:grpSpPr>
        <p:sp>
          <p:nvSpPr>
            <p:cNvPr name="Freeform 8" id="8"/>
            <p:cNvSpPr/>
            <p:nvPr/>
          </p:nvSpPr>
          <p:spPr>
            <a:xfrm flipH="false" flipV="false" rot="0">
              <a:off x="0" y="0"/>
              <a:ext cx="5406244" cy="746746"/>
            </a:xfrm>
            <a:custGeom>
              <a:avLst/>
              <a:gdLst/>
              <a:ahLst/>
              <a:cxnLst/>
              <a:rect r="r" b="b" t="t" l="l"/>
              <a:pathLst>
                <a:path h="746746" w="5406244">
                  <a:moveTo>
                    <a:pt x="0" y="0"/>
                  </a:moveTo>
                  <a:lnTo>
                    <a:pt x="5406244" y="0"/>
                  </a:lnTo>
                  <a:lnTo>
                    <a:pt x="5406244" y="746746"/>
                  </a:lnTo>
                  <a:lnTo>
                    <a:pt x="0" y="746746"/>
                  </a:lnTo>
                  <a:close/>
                </a:path>
              </a:pathLst>
            </a:custGeom>
            <a:solidFill>
              <a:srgbClr val="EFEFEF"/>
            </a:solidFill>
          </p:spPr>
        </p:sp>
        <p:sp>
          <p:nvSpPr>
            <p:cNvPr name="TextBox 9" id="9"/>
            <p:cNvSpPr txBox="true"/>
            <p:nvPr/>
          </p:nvSpPr>
          <p:spPr>
            <a:xfrm>
              <a:off x="0" y="-19050"/>
              <a:ext cx="5406244" cy="765796"/>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474235" y="3673321"/>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12" id="12"/>
          <p:cNvGrpSpPr/>
          <p:nvPr/>
        </p:nvGrpSpPr>
        <p:grpSpPr>
          <a:xfrm rot="0">
            <a:off x="2142191" y="5777447"/>
            <a:ext cx="14110240" cy="1948998"/>
            <a:chOff x="0" y="0"/>
            <a:chExt cx="5406244" cy="746746"/>
          </a:xfrm>
        </p:grpSpPr>
        <p:sp>
          <p:nvSpPr>
            <p:cNvPr name="Freeform 13" id="13"/>
            <p:cNvSpPr/>
            <p:nvPr/>
          </p:nvSpPr>
          <p:spPr>
            <a:xfrm flipH="false" flipV="false" rot="0">
              <a:off x="0" y="0"/>
              <a:ext cx="5406244" cy="746746"/>
            </a:xfrm>
            <a:custGeom>
              <a:avLst/>
              <a:gdLst/>
              <a:ahLst/>
              <a:cxnLst/>
              <a:rect r="r" b="b" t="t" l="l"/>
              <a:pathLst>
                <a:path h="746746" w="5406244">
                  <a:moveTo>
                    <a:pt x="0" y="0"/>
                  </a:moveTo>
                  <a:lnTo>
                    <a:pt x="5406244" y="0"/>
                  </a:lnTo>
                  <a:lnTo>
                    <a:pt x="5406244" y="746746"/>
                  </a:lnTo>
                  <a:lnTo>
                    <a:pt x="0" y="746746"/>
                  </a:lnTo>
                  <a:close/>
                </a:path>
              </a:pathLst>
            </a:custGeom>
            <a:solidFill>
              <a:srgbClr val="EFEFEF"/>
            </a:solidFill>
          </p:spPr>
        </p:sp>
        <p:sp>
          <p:nvSpPr>
            <p:cNvPr name="TextBox 14" id="14"/>
            <p:cNvSpPr txBox="true"/>
            <p:nvPr/>
          </p:nvSpPr>
          <p:spPr>
            <a:xfrm>
              <a:off x="0" y="-19050"/>
              <a:ext cx="5406244" cy="765796"/>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2371799" y="6162574"/>
            <a:ext cx="1159455" cy="1178744"/>
          </a:xfrm>
          <a:custGeom>
            <a:avLst/>
            <a:gdLst/>
            <a:ahLst/>
            <a:cxnLst/>
            <a:rect r="r" b="b" t="t" l="l"/>
            <a:pathLst>
              <a:path h="1178744" w="1159455">
                <a:moveTo>
                  <a:pt x="0" y="0"/>
                </a:moveTo>
                <a:lnTo>
                  <a:pt x="1159455" y="0"/>
                </a:lnTo>
                <a:lnTo>
                  <a:pt x="1159455" y="1178744"/>
                </a:lnTo>
                <a:lnTo>
                  <a:pt x="0" y="1178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2142191" y="888605"/>
            <a:ext cx="14577173" cy="1686315"/>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WHAT IS DATA MINING?</a:t>
            </a:r>
          </a:p>
        </p:txBody>
      </p:sp>
      <p:sp>
        <p:nvSpPr>
          <p:cNvPr name="TextBox 17" id="17"/>
          <p:cNvSpPr txBox="true"/>
          <p:nvPr/>
        </p:nvSpPr>
        <p:spPr>
          <a:xfrm rot="0">
            <a:off x="3908899" y="3624745"/>
            <a:ext cx="11104014" cy="1521095"/>
          </a:xfrm>
          <a:prstGeom prst="rect">
            <a:avLst/>
          </a:prstGeom>
        </p:spPr>
        <p:txBody>
          <a:bodyPr anchor="t" rtlCol="false" tIns="0" lIns="0" bIns="0" rIns="0">
            <a:spAutoFit/>
          </a:bodyPr>
          <a:lstStyle/>
          <a:p>
            <a:pPr algn="just">
              <a:lnSpc>
                <a:spcPts val="3050"/>
              </a:lnSpc>
            </a:pPr>
            <a:r>
              <a:rPr lang="en-US" sz="2210" spc="216">
                <a:solidFill>
                  <a:srgbClr val="231F20"/>
                </a:solidFill>
                <a:latin typeface="DM Sans"/>
              </a:rPr>
              <a:t>Data mining (knowledge discovery in databases):</a:t>
            </a:r>
          </a:p>
          <a:p>
            <a:pPr algn="just">
              <a:lnSpc>
                <a:spcPts val="3050"/>
              </a:lnSpc>
            </a:pPr>
            <a:r>
              <a:rPr lang="en-US" sz="2210" spc="216">
                <a:solidFill>
                  <a:srgbClr val="231F20"/>
                </a:solidFill>
                <a:latin typeface="DM Sans"/>
                <a:ea typeface="DM Sans"/>
              </a:rPr>
              <a:t>◦process of discovering valuable and useful patterns, trends, and insights from large amount data.</a:t>
            </a:r>
          </a:p>
          <a:p>
            <a:pPr algn="just" marL="0" indent="0" lvl="0">
              <a:lnSpc>
                <a:spcPts val="3050"/>
              </a:lnSpc>
              <a:spcBef>
                <a:spcPct val="0"/>
              </a:spcBef>
            </a:pPr>
          </a:p>
        </p:txBody>
      </p:sp>
      <p:sp>
        <p:nvSpPr>
          <p:cNvPr name="TextBox 18" id="18"/>
          <p:cNvSpPr txBox="true"/>
          <p:nvPr/>
        </p:nvSpPr>
        <p:spPr>
          <a:xfrm rot="0">
            <a:off x="3908899" y="6005886"/>
            <a:ext cx="11832791" cy="1902095"/>
          </a:xfrm>
          <a:prstGeom prst="rect">
            <a:avLst/>
          </a:prstGeom>
        </p:spPr>
        <p:txBody>
          <a:bodyPr anchor="t" rtlCol="false" tIns="0" lIns="0" bIns="0" rIns="0">
            <a:spAutoFit/>
          </a:bodyPr>
          <a:lstStyle/>
          <a:p>
            <a:pPr algn="just">
              <a:lnSpc>
                <a:spcPts val="3050"/>
              </a:lnSpc>
            </a:pPr>
            <a:r>
              <a:rPr lang="en-US" sz="2210" spc="216">
                <a:solidFill>
                  <a:srgbClr val="231F20"/>
                </a:solidFill>
                <a:latin typeface="DM Sans"/>
              </a:rPr>
              <a:t>Alternative names and their “inside stories”: </a:t>
            </a:r>
          </a:p>
          <a:p>
            <a:pPr algn="just">
              <a:lnSpc>
                <a:spcPts val="3050"/>
              </a:lnSpc>
            </a:pPr>
            <a:r>
              <a:rPr lang="en-US" sz="2210" spc="216">
                <a:solidFill>
                  <a:srgbClr val="231F20"/>
                </a:solidFill>
                <a:latin typeface="DM Sans"/>
                <a:ea typeface="DM Sans"/>
              </a:rPr>
              <a:t>◦Pattern Discovery</a:t>
            </a:r>
          </a:p>
          <a:p>
            <a:pPr algn="just">
              <a:lnSpc>
                <a:spcPts val="3050"/>
              </a:lnSpc>
            </a:pPr>
            <a:r>
              <a:rPr lang="en-US" sz="2210" spc="216">
                <a:solidFill>
                  <a:srgbClr val="231F20"/>
                </a:solidFill>
                <a:latin typeface="DM Sans"/>
                <a:ea typeface="DM Sans"/>
              </a:rPr>
              <a:t>◦Knowledge discovery in databases (KDD), knowledge extraction, data/pattern analysis, data archaeology, business intelligence etc.</a:t>
            </a:r>
          </a:p>
          <a:p>
            <a:pPr algn="just" marL="0" indent="0" lvl="0">
              <a:lnSpc>
                <a:spcPts val="3050"/>
              </a:lnSpc>
              <a:spcBef>
                <a:spcPct val="0"/>
              </a:spcBef>
            </a:pPr>
          </a:p>
        </p:txBody>
      </p:sp>
      <p:sp>
        <p:nvSpPr>
          <p:cNvPr name="Freeform 19" id="19"/>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2424707" y="914400"/>
            <a:ext cx="7155491" cy="1165052"/>
          </a:xfrm>
          <a:prstGeom prst="rect">
            <a:avLst/>
          </a:prstGeom>
        </p:spPr>
        <p:txBody>
          <a:bodyPr anchor="t" rtlCol="false" tIns="0" lIns="0" bIns="0" rIns="0">
            <a:spAutoFit/>
          </a:bodyPr>
          <a:lstStyle/>
          <a:p>
            <a:pPr>
              <a:lnSpc>
                <a:spcPts val="9587"/>
              </a:lnSpc>
            </a:pPr>
            <a:r>
              <a:rPr lang="en-US" sz="6947" spc="368">
                <a:solidFill>
                  <a:srgbClr val="231F20"/>
                </a:solidFill>
                <a:latin typeface="Oswald Bold"/>
              </a:rPr>
              <a:t>DECISION TREES</a:t>
            </a:r>
          </a:p>
        </p:txBody>
      </p:sp>
      <p:sp>
        <p:nvSpPr>
          <p:cNvPr name="Freeform 4" id="4"/>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424707" y="2391247"/>
            <a:ext cx="12886552" cy="7268574"/>
          </a:xfrm>
          <a:prstGeom prst="rect">
            <a:avLst/>
          </a:prstGeom>
        </p:spPr>
        <p:txBody>
          <a:bodyPr anchor="t" rtlCol="false" tIns="0" lIns="0" bIns="0" rIns="0">
            <a:spAutoFit/>
          </a:bodyPr>
          <a:lstStyle/>
          <a:p>
            <a:pPr>
              <a:lnSpc>
                <a:spcPts val="5261"/>
              </a:lnSpc>
            </a:pPr>
            <a:r>
              <a:rPr lang="en-US" sz="3812" spc="373">
                <a:solidFill>
                  <a:srgbClr val="231F20"/>
                </a:solidFill>
                <a:latin typeface="DM Sans Bold Italics"/>
              </a:rPr>
              <a:t>Decision Tree (DT):</a:t>
            </a:r>
          </a:p>
          <a:p>
            <a:pPr>
              <a:lnSpc>
                <a:spcPts val="5261"/>
              </a:lnSpc>
            </a:pPr>
            <a:r>
              <a:rPr lang="en-US" sz="3812" spc="373">
                <a:solidFill>
                  <a:srgbClr val="231F20"/>
                </a:solidFill>
                <a:latin typeface="DM Sans"/>
                <a:ea typeface="DM Sans"/>
              </a:rPr>
              <a:t>◦Tree where the root and each internal node is labeled with a question. </a:t>
            </a:r>
          </a:p>
          <a:p>
            <a:pPr>
              <a:lnSpc>
                <a:spcPts val="5261"/>
              </a:lnSpc>
            </a:pPr>
            <a:r>
              <a:rPr lang="en-US" sz="3812" spc="373">
                <a:solidFill>
                  <a:srgbClr val="231F20"/>
                </a:solidFill>
                <a:latin typeface="DM Sans"/>
                <a:ea typeface="DM Sans"/>
              </a:rPr>
              <a:t>◦The arcs represent each possible answer to the associated question. </a:t>
            </a:r>
          </a:p>
          <a:p>
            <a:pPr>
              <a:lnSpc>
                <a:spcPts val="5261"/>
              </a:lnSpc>
            </a:pPr>
            <a:r>
              <a:rPr lang="en-US" sz="3812" spc="373">
                <a:solidFill>
                  <a:srgbClr val="231F20"/>
                </a:solidFill>
                <a:latin typeface="DM Sans"/>
                <a:ea typeface="DM Sans"/>
              </a:rPr>
              <a:t>◦Each leaf node represents a prediction of a solution to the problem.</a:t>
            </a:r>
          </a:p>
          <a:p>
            <a:pPr>
              <a:lnSpc>
                <a:spcPts val="5261"/>
              </a:lnSpc>
            </a:pPr>
            <a:r>
              <a:rPr lang="en-US" sz="3812" spc="373">
                <a:solidFill>
                  <a:srgbClr val="231F20"/>
                </a:solidFill>
                <a:latin typeface="DM Sans"/>
              </a:rPr>
              <a:t>Popular technique for classification; Leaf node indicates class to which the corresponding tuple belongs.</a:t>
            </a:r>
          </a:p>
          <a:p>
            <a:pPr>
              <a:lnSpc>
                <a:spcPts val="5261"/>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379718" y="2603262"/>
            <a:ext cx="9751991" cy="6935275"/>
          </a:xfrm>
          <a:custGeom>
            <a:avLst/>
            <a:gdLst/>
            <a:ahLst/>
            <a:cxnLst/>
            <a:rect r="r" b="b" t="t" l="l"/>
            <a:pathLst>
              <a:path h="6935275" w="9751991">
                <a:moveTo>
                  <a:pt x="0" y="0"/>
                </a:moveTo>
                <a:lnTo>
                  <a:pt x="9751991" y="0"/>
                </a:lnTo>
                <a:lnTo>
                  <a:pt x="9751991" y="6935275"/>
                </a:lnTo>
                <a:lnTo>
                  <a:pt x="0" y="6935275"/>
                </a:lnTo>
                <a:lnTo>
                  <a:pt x="0" y="0"/>
                </a:lnTo>
                <a:close/>
              </a:path>
            </a:pathLst>
          </a:custGeom>
          <a:blipFill>
            <a:blip r:embed="rId5"/>
            <a:stretch>
              <a:fillRect l="0" t="0" r="0" b="0"/>
            </a:stretch>
          </a:blipFill>
        </p:spPr>
      </p:sp>
      <p:sp>
        <p:nvSpPr>
          <p:cNvPr name="TextBox 6" id="6"/>
          <p:cNvSpPr txBox="true"/>
          <p:nvPr/>
        </p:nvSpPr>
        <p:spPr>
          <a:xfrm rot="0">
            <a:off x="2424707" y="914400"/>
            <a:ext cx="11317549" cy="1165052"/>
          </a:xfrm>
          <a:prstGeom prst="rect">
            <a:avLst/>
          </a:prstGeom>
        </p:spPr>
        <p:txBody>
          <a:bodyPr anchor="t" rtlCol="false" tIns="0" lIns="0" bIns="0" rIns="0">
            <a:spAutoFit/>
          </a:bodyPr>
          <a:lstStyle/>
          <a:p>
            <a:pPr>
              <a:lnSpc>
                <a:spcPts val="9587"/>
              </a:lnSpc>
            </a:pPr>
            <a:r>
              <a:rPr lang="en-US" sz="6947" spc="368">
                <a:solidFill>
                  <a:srgbClr val="231F20"/>
                </a:solidFill>
                <a:latin typeface="Oswald Bold"/>
              </a:rPr>
              <a:t>DECISION TREES:EXAMPLE-1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2424707" y="914400"/>
            <a:ext cx="7155491" cy="1165052"/>
          </a:xfrm>
          <a:prstGeom prst="rect">
            <a:avLst/>
          </a:prstGeom>
        </p:spPr>
        <p:txBody>
          <a:bodyPr anchor="t" rtlCol="false" tIns="0" lIns="0" bIns="0" rIns="0">
            <a:spAutoFit/>
          </a:bodyPr>
          <a:lstStyle/>
          <a:p>
            <a:pPr>
              <a:lnSpc>
                <a:spcPts val="9587"/>
              </a:lnSpc>
            </a:pPr>
            <a:r>
              <a:rPr lang="en-US" sz="6947" spc="368">
                <a:solidFill>
                  <a:srgbClr val="231F20"/>
                </a:solidFill>
                <a:latin typeface="Oswald Bold"/>
              </a:rPr>
              <a:t>DECISION TREES</a:t>
            </a:r>
          </a:p>
        </p:txBody>
      </p:sp>
      <p:sp>
        <p:nvSpPr>
          <p:cNvPr name="Freeform 4" id="4"/>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424707" y="2391247"/>
            <a:ext cx="12886552" cy="5280650"/>
          </a:xfrm>
          <a:prstGeom prst="rect">
            <a:avLst/>
          </a:prstGeom>
        </p:spPr>
        <p:txBody>
          <a:bodyPr anchor="t" rtlCol="false" tIns="0" lIns="0" bIns="0" rIns="0">
            <a:spAutoFit/>
          </a:bodyPr>
          <a:lstStyle/>
          <a:p>
            <a:pPr>
              <a:lnSpc>
                <a:spcPts val="5261"/>
              </a:lnSpc>
            </a:pPr>
            <a:r>
              <a:rPr lang="en-US" sz="3812" spc="373">
                <a:solidFill>
                  <a:srgbClr val="231F20"/>
                </a:solidFill>
                <a:latin typeface="DM Sans"/>
              </a:rPr>
              <a:t>A</a:t>
            </a:r>
            <a:r>
              <a:rPr lang="en-US" sz="3812" spc="373">
                <a:solidFill>
                  <a:srgbClr val="231F20"/>
                </a:solidFill>
                <a:latin typeface="DM Sans Bold Italics"/>
              </a:rPr>
              <a:t> Decision Tree Model</a:t>
            </a:r>
            <a:r>
              <a:rPr lang="en-US" sz="3812" spc="373">
                <a:solidFill>
                  <a:srgbClr val="231F20"/>
                </a:solidFill>
                <a:latin typeface="DM Sans"/>
              </a:rPr>
              <a:t> is a computational model consisting of three parts:</a:t>
            </a:r>
          </a:p>
          <a:p>
            <a:pPr>
              <a:lnSpc>
                <a:spcPts val="5261"/>
              </a:lnSpc>
            </a:pPr>
            <a:r>
              <a:rPr lang="en-US" sz="3812" spc="373">
                <a:solidFill>
                  <a:srgbClr val="231F20"/>
                </a:solidFill>
                <a:latin typeface="DM Sans"/>
                <a:ea typeface="DM Sans"/>
              </a:rPr>
              <a:t>◦Decision Tree</a:t>
            </a:r>
          </a:p>
          <a:p>
            <a:pPr>
              <a:lnSpc>
                <a:spcPts val="5261"/>
              </a:lnSpc>
            </a:pPr>
            <a:r>
              <a:rPr lang="en-US" sz="3812" spc="373">
                <a:solidFill>
                  <a:srgbClr val="231F20"/>
                </a:solidFill>
                <a:latin typeface="DM Sans"/>
                <a:ea typeface="DM Sans"/>
              </a:rPr>
              <a:t>◦Algorithm to create the tree</a:t>
            </a:r>
          </a:p>
          <a:p>
            <a:pPr>
              <a:lnSpc>
                <a:spcPts val="5261"/>
              </a:lnSpc>
            </a:pPr>
            <a:r>
              <a:rPr lang="en-US" sz="3812" spc="373">
                <a:solidFill>
                  <a:srgbClr val="231F20"/>
                </a:solidFill>
                <a:latin typeface="DM Sans"/>
                <a:ea typeface="DM Sans"/>
              </a:rPr>
              <a:t>◦Algorithm that applies the tree to data </a:t>
            </a:r>
          </a:p>
          <a:p>
            <a:pPr>
              <a:lnSpc>
                <a:spcPts val="5261"/>
              </a:lnSpc>
            </a:pPr>
            <a:r>
              <a:rPr lang="en-US" sz="3812" spc="373">
                <a:solidFill>
                  <a:srgbClr val="231F20"/>
                </a:solidFill>
                <a:latin typeface="DM Sans"/>
              </a:rPr>
              <a:t>Creation of the tree is the most difficult part.</a:t>
            </a:r>
          </a:p>
          <a:p>
            <a:pPr>
              <a:lnSpc>
                <a:spcPts val="5261"/>
              </a:lnSpc>
              <a:spcBef>
                <a:spcPct val="0"/>
              </a:spcBef>
            </a:pPr>
            <a:r>
              <a:rPr lang="en-US" sz="3812" spc="373">
                <a:solidFill>
                  <a:srgbClr val="231F20"/>
                </a:solidFill>
                <a:latin typeface="DM Sans"/>
              </a:rPr>
              <a:t>Processing is basically a search similar to that in a binary search tree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1604270" y="914400"/>
            <a:ext cx="13608542" cy="1165161"/>
          </a:xfrm>
          <a:prstGeom prst="rect">
            <a:avLst/>
          </a:prstGeom>
        </p:spPr>
        <p:txBody>
          <a:bodyPr anchor="t" rtlCol="false" tIns="0" lIns="0" bIns="0" rIns="0">
            <a:spAutoFit/>
          </a:bodyPr>
          <a:lstStyle/>
          <a:p>
            <a:pPr>
              <a:lnSpc>
                <a:spcPts val="9587"/>
              </a:lnSpc>
            </a:pPr>
            <a:r>
              <a:rPr lang="en-US" sz="6947" spc="368">
                <a:solidFill>
                  <a:srgbClr val="231F20"/>
                </a:solidFill>
                <a:latin typeface="Oswald Bold"/>
              </a:rPr>
              <a:t>DT ADVANTAGES/DISADVANTAGES</a:t>
            </a:r>
          </a:p>
        </p:txBody>
      </p:sp>
      <p:sp>
        <p:nvSpPr>
          <p:cNvPr name="Freeform 4" id="4"/>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424707" y="2381722"/>
            <a:ext cx="13640097" cy="5867190"/>
          </a:xfrm>
          <a:prstGeom prst="rect">
            <a:avLst/>
          </a:prstGeom>
        </p:spPr>
        <p:txBody>
          <a:bodyPr anchor="t" rtlCol="false" tIns="0" lIns="0" bIns="0" rIns="0">
            <a:spAutoFit/>
          </a:bodyPr>
          <a:lstStyle/>
          <a:p>
            <a:pPr>
              <a:lnSpc>
                <a:spcPts val="5843"/>
              </a:lnSpc>
            </a:pPr>
            <a:r>
              <a:rPr lang="en-US" sz="4234" spc="414">
                <a:solidFill>
                  <a:srgbClr val="231F20"/>
                </a:solidFill>
                <a:latin typeface="DM Sans"/>
              </a:rPr>
              <a:t>Advantages:</a:t>
            </a:r>
          </a:p>
          <a:p>
            <a:pPr>
              <a:lnSpc>
                <a:spcPts val="5843"/>
              </a:lnSpc>
            </a:pPr>
            <a:r>
              <a:rPr lang="en-US" sz="4234" spc="414">
                <a:solidFill>
                  <a:srgbClr val="231F20"/>
                </a:solidFill>
                <a:latin typeface="DM Sans"/>
                <a:ea typeface="DM Sans"/>
              </a:rPr>
              <a:t>◦Easy to understand. </a:t>
            </a:r>
          </a:p>
          <a:p>
            <a:pPr>
              <a:lnSpc>
                <a:spcPts val="5843"/>
              </a:lnSpc>
            </a:pPr>
            <a:r>
              <a:rPr lang="en-US" sz="4234" spc="414">
                <a:solidFill>
                  <a:srgbClr val="231F20"/>
                </a:solidFill>
                <a:latin typeface="DM Sans"/>
                <a:ea typeface="DM Sans"/>
              </a:rPr>
              <a:t>◦Easy to generate rules</a:t>
            </a:r>
          </a:p>
          <a:p>
            <a:pPr>
              <a:lnSpc>
                <a:spcPts val="5843"/>
              </a:lnSpc>
            </a:pPr>
            <a:r>
              <a:rPr lang="en-US" sz="4234" spc="414">
                <a:solidFill>
                  <a:srgbClr val="231F20"/>
                </a:solidFill>
                <a:latin typeface="DM Sans"/>
              </a:rPr>
              <a:t>Disadvantages:</a:t>
            </a:r>
          </a:p>
          <a:p>
            <a:pPr>
              <a:lnSpc>
                <a:spcPts val="5843"/>
              </a:lnSpc>
            </a:pPr>
            <a:r>
              <a:rPr lang="en-US" sz="4234" spc="414">
                <a:solidFill>
                  <a:srgbClr val="231F20"/>
                </a:solidFill>
                <a:ea typeface="DM Sans"/>
              </a:rPr>
              <a:t>◦</a:t>
            </a:r>
            <a:r>
              <a:rPr lang="en-US" sz="4234" spc="414">
                <a:solidFill>
                  <a:srgbClr val="231F20"/>
                </a:solidFill>
                <a:latin typeface="DM Sans"/>
              </a:rPr>
              <a:t>May suffer from overfitting.</a:t>
            </a:r>
          </a:p>
          <a:p>
            <a:pPr>
              <a:lnSpc>
                <a:spcPts val="5843"/>
              </a:lnSpc>
            </a:pPr>
            <a:r>
              <a:rPr lang="en-US" sz="4234" spc="414">
                <a:solidFill>
                  <a:srgbClr val="231F20"/>
                </a:solidFill>
                <a:latin typeface="DM Sans"/>
                <a:ea typeface="DM Sans"/>
              </a:rPr>
              <a:t>◦Does not easily handle nonnumeric data.</a:t>
            </a:r>
          </a:p>
          <a:p>
            <a:pPr>
              <a:lnSpc>
                <a:spcPts val="5843"/>
              </a:lnSpc>
            </a:pPr>
            <a:r>
              <a:rPr lang="en-US" sz="4234" spc="414">
                <a:solidFill>
                  <a:srgbClr val="231F20"/>
                </a:solidFill>
                <a:latin typeface="DM Sans"/>
                <a:ea typeface="DM Sans"/>
              </a:rPr>
              <a:t>◦Can be quite large – pruning is   necessary.</a:t>
            </a:r>
          </a:p>
          <a:p>
            <a:pPr>
              <a:lnSpc>
                <a:spcPts val="5843"/>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sp>
        <p:nvSpPr>
          <p:cNvPr name="Freeform 2" id="2"/>
          <p:cNvSpPr/>
          <p:nvPr/>
        </p:nvSpPr>
        <p:spPr>
          <a:xfrm flipH="false" flipV="false" rot="0">
            <a:off x="-8224025" y="-10519609"/>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65715" y="4132218"/>
            <a:ext cx="9256259" cy="2844985"/>
          </a:xfrm>
          <a:prstGeom prst="rect">
            <a:avLst/>
          </a:prstGeom>
        </p:spPr>
        <p:txBody>
          <a:bodyPr anchor="t" rtlCol="false" tIns="0" lIns="0" bIns="0" rIns="0">
            <a:spAutoFit/>
          </a:bodyPr>
          <a:lstStyle/>
          <a:p>
            <a:pPr>
              <a:lnSpc>
                <a:spcPts val="11404"/>
              </a:lnSpc>
            </a:pPr>
            <a:r>
              <a:rPr lang="en-US" sz="8264" spc="809">
                <a:solidFill>
                  <a:srgbClr val="000000"/>
                </a:solidFill>
                <a:latin typeface="Oswald Bold"/>
              </a:rPr>
              <a:t>DATA MINING USAGES</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926462" y="2171598"/>
            <a:ext cx="7873748" cy="5233482"/>
          </a:xfrm>
          <a:custGeom>
            <a:avLst/>
            <a:gdLst/>
            <a:ahLst/>
            <a:cxnLst/>
            <a:rect r="r" b="b" t="t" l="l"/>
            <a:pathLst>
              <a:path h="5233482" w="7873748">
                <a:moveTo>
                  <a:pt x="0" y="0"/>
                </a:moveTo>
                <a:lnTo>
                  <a:pt x="7873748" y="0"/>
                </a:lnTo>
                <a:lnTo>
                  <a:pt x="7873748" y="5233483"/>
                </a:lnTo>
                <a:lnTo>
                  <a:pt x="0" y="5233483"/>
                </a:lnTo>
                <a:lnTo>
                  <a:pt x="0" y="0"/>
                </a:lnTo>
                <a:close/>
              </a:path>
            </a:pathLst>
          </a:custGeom>
          <a:blipFill>
            <a:blip r:embed="rId5"/>
            <a:stretch>
              <a:fillRect l="0" t="-950" r="0" b="-950"/>
            </a:stretch>
          </a:blipFill>
        </p:spPr>
      </p:sp>
      <p:sp>
        <p:nvSpPr>
          <p:cNvPr name="TextBox 6" id="6"/>
          <p:cNvSpPr txBox="true"/>
          <p:nvPr/>
        </p:nvSpPr>
        <p:spPr>
          <a:xfrm rot="0">
            <a:off x="4488821" y="661958"/>
            <a:ext cx="8749032" cy="1165161"/>
          </a:xfrm>
          <a:prstGeom prst="rect">
            <a:avLst/>
          </a:prstGeom>
        </p:spPr>
        <p:txBody>
          <a:bodyPr anchor="t" rtlCol="false" tIns="0" lIns="0" bIns="0" rIns="0">
            <a:spAutoFit/>
          </a:bodyPr>
          <a:lstStyle/>
          <a:p>
            <a:pPr>
              <a:lnSpc>
                <a:spcPts val="9587"/>
              </a:lnSpc>
            </a:pPr>
            <a:r>
              <a:rPr lang="en-US" sz="6947" spc="368">
                <a:solidFill>
                  <a:srgbClr val="231F20"/>
                </a:solidFill>
                <a:latin typeface="Oswald Bold"/>
              </a:rPr>
              <a:t> USE OF DATA MINING</a:t>
            </a:r>
          </a:p>
        </p:txBody>
      </p:sp>
      <p:sp>
        <p:nvSpPr>
          <p:cNvPr name="TextBox 7" id="7"/>
          <p:cNvSpPr txBox="true"/>
          <p:nvPr/>
        </p:nvSpPr>
        <p:spPr>
          <a:xfrm rot="0">
            <a:off x="3491269" y="7709881"/>
            <a:ext cx="11305462" cy="2373950"/>
          </a:xfrm>
          <a:prstGeom prst="rect">
            <a:avLst/>
          </a:prstGeom>
        </p:spPr>
        <p:txBody>
          <a:bodyPr anchor="t" rtlCol="false" tIns="0" lIns="0" bIns="0" rIns="0">
            <a:spAutoFit/>
          </a:bodyPr>
          <a:lstStyle/>
          <a:p>
            <a:pPr algn="just">
              <a:lnSpc>
                <a:spcPts val="3177"/>
              </a:lnSpc>
              <a:spcBef>
                <a:spcPct val="0"/>
              </a:spcBef>
            </a:pPr>
            <a:r>
              <a:rPr lang="en-US" sz="2302" spc="225">
                <a:solidFill>
                  <a:srgbClr val="231F20"/>
                </a:solidFill>
                <a:latin typeface="DM Sans"/>
              </a:rPr>
              <a:t>In healthcare, data mining is becoming increasingly popular and essential.</a:t>
            </a:r>
          </a:p>
          <a:p>
            <a:pPr algn="just">
              <a:lnSpc>
                <a:spcPts val="3177"/>
              </a:lnSpc>
              <a:spcBef>
                <a:spcPct val="0"/>
              </a:spcBef>
            </a:pPr>
          </a:p>
          <a:p>
            <a:pPr algn="just">
              <a:lnSpc>
                <a:spcPts val="3177"/>
              </a:lnSpc>
              <a:spcBef>
                <a:spcPct val="0"/>
              </a:spcBef>
            </a:pPr>
            <a:r>
              <a:rPr lang="en-US" sz="2302" spc="225">
                <a:solidFill>
                  <a:srgbClr val="231F20"/>
                </a:solidFill>
                <a:latin typeface="DM Sans"/>
              </a:rPr>
              <a:t>Data generated by healthcare is complex and voluminous. To avoid medical fraud and abuse, data mining tools are used to detect fraudulent items and thereby prevent loss.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sp>
        <p:nvSpPr>
          <p:cNvPr name="Freeform 2" id="2"/>
          <p:cNvSpPr/>
          <p:nvPr/>
        </p:nvSpPr>
        <p:spPr>
          <a:xfrm flipH="false" flipV="false" rot="0">
            <a:off x="-8224025" y="-10519609"/>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65715" y="4132218"/>
            <a:ext cx="9756162" cy="2844985"/>
          </a:xfrm>
          <a:prstGeom prst="rect">
            <a:avLst/>
          </a:prstGeom>
        </p:spPr>
        <p:txBody>
          <a:bodyPr anchor="t" rtlCol="false" tIns="0" lIns="0" bIns="0" rIns="0">
            <a:spAutoFit/>
          </a:bodyPr>
          <a:lstStyle/>
          <a:p>
            <a:pPr>
              <a:lnSpc>
                <a:spcPts val="11404"/>
              </a:lnSpc>
            </a:pPr>
            <a:r>
              <a:rPr lang="en-US" sz="8264" spc="809">
                <a:solidFill>
                  <a:srgbClr val="000000"/>
                </a:solidFill>
                <a:latin typeface="Oswald Bold"/>
              </a:rPr>
              <a:t>DATA MINING-FUTURE?</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2424707" y="914400"/>
            <a:ext cx="12886552" cy="1165052"/>
          </a:xfrm>
          <a:prstGeom prst="rect">
            <a:avLst/>
          </a:prstGeom>
        </p:spPr>
        <p:txBody>
          <a:bodyPr anchor="t" rtlCol="false" tIns="0" lIns="0" bIns="0" rIns="0">
            <a:spAutoFit/>
          </a:bodyPr>
          <a:lstStyle/>
          <a:p>
            <a:pPr>
              <a:lnSpc>
                <a:spcPts val="9587"/>
              </a:lnSpc>
            </a:pPr>
            <a:r>
              <a:rPr lang="en-US" sz="6947" spc="368">
                <a:solidFill>
                  <a:srgbClr val="231F20"/>
                </a:solidFill>
                <a:latin typeface="Oswald Bold"/>
              </a:rPr>
              <a:t> DATA MINING - FUTURE ?</a:t>
            </a:r>
          </a:p>
        </p:txBody>
      </p:sp>
      <p:sp>
        <p:nvSpPr>
          <p:cNvPr name="Freeform 4" id="4"/>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198250" y="5946827"/>
            <a:ext cx="10726987" cy="4231123"/>
          </a:xfrm>
          <a:custGeom>
            <a:avLst/>
            <a:gdLst/>
            <a:ahLst/>
            <a:cxnLst/>
            <a:rect r="r" b="b" t="t" l="l"/>
            <a:pathLst>
              <a:path h="4231123" w="10726987">
                <a:moveTo>
                  <a:pt x="0" y="0"/>
                </a:moveTo>
                <a:lnTo>
                  <a:pt x="10726987" y="0"/>
                </a:lnTo>
                <a:lnTo>
                  <a:pt x="10726987" y="4231123"/>
                </a:lnTo>
                <a:lnTo>
                  <a:pt x="0" y="4231123"/>
                </a:lnTo>
                <a:lnTo>
                  <a:pt x="0" y="0"/>
                </a:lnTo>
                <a:close/>
              </a:path>
            </a:pathLst>
          </a:custGeom>
          <a:blipFill>
            <a:blip r:embed="rId5"/>
            <a:stretch>
              <a:fillRect l="0" t="-170" r="0" b="-170"/>
            </a:stretch>
          </a:blipFill>
        </p:spPr>
      </p:sp>
      <p:sp>
        <p:nvSpPr>
          <p:cNvPr name="TextBox 7" id="7"/>
          <p:cNvSpPr txBox="true"/>
          <p:nvPr/>
        </p:nvSpPr>
        <p:spPr>
          <a:xfrm rot="0">
            <a:off x="2424707" y="2419822"/>
            <a:ext cx="13155723" cy="3772588"/>
          </a:xfrm>
          <a:prstGeom prst="rect">
            <a:avLst/>
          </a:prstGeom>
        </p:spPr>
        <p:txBody>
          <a:bodyPr anchor="t" rtlCol="false" tIns="0" lIns="0" bIns="0" rIns="0">
            <a:spAutoFit/>
          </a:bodyPr>
          <a:lstStyle/>
          <a:p>
            <a:pPr>
              <a:lnSpc>
                <a:spcPts val="3768"/>
              </a:lnSpc>
            </a:pPr>
            <a:r>
              <a:rPr lang="en-US" sz="2730" spc="267">
                <a:solidFill>
                  <a:srgbClr val="231F20"/>
                </a:solidFill>
                <a:latin typeface="DM Sans"/>
              </a:rPr>
              <a:t>&gt;Future trend of data mining is expected to continue evolving with advancements in artificial intelligence and machine learning, leading to more sophisticated and automated data analysis techniques.  </a:t>
            </a:r>
          </a:p>
          <a:p>
            <a:pPr>
              <a:lnSpc>
                <a:spcPts val="3768"/>
              </a:lnSpc>
            </a:pPr>
            <a:r>
              <a:rPr lang="en-US" sz="2730" spc="267">
                <a:solidFill>
                  <a:srgbClr val="231F20"/>
                </a:solidFill>
                <a:latin typeface="DM Sans"/>
              </a:rPr>
              <a:t>&gt;There will be a growing focus on ethical considerations and data privacy, as well as the integration of data mining into various industries to make data-driven decisions.</a:t>
            </a:r>
          </a:p>
          <a:p>
            <a:pPr>
              <a:lnSpc>
                <a:spcPts val="3768"/>
              </a:lnSpc>
              <a:spcBef>
                <a:spcPct val="0"/>
              </a:spcBef>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sp>
        <p:nvSpPr>
          <p:cNvPr name="Freeform 2" id="2"/>
          <p:cNvSpPr/>
          <p:nvPr/>
        </p:nvSpPr>
        <p:spPr>
          <a:xfrm flipH="false" flipV="false" rot="0">
            <a:off x="-8224025" y="-10519609"/>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65715" y="4113168"/>
            <a:ext cx="10581580" cy="1702517"/>
          </a:xfrm>
          <a:prstGeom prst="rect">
            <a:avLst/>
          </a:prstGeom>
        </p:spPr>
        <p:txBody>
          <a:bodyPr anchor="t" rtlCol="false" tIns="0" lIns="0" bIns="0" rIns="0">
            <a:spAutoFit/>
          </a:bodyPr>
          <a:lstStyle/>
          <a:p>
            <a:pPr>
              <a:lnSpc>
                <a:spcPts val="13948"/>
              </a:lnSpc>
            </a:pPr>
            <a:r>
              <a:rPr lang="en-US" sz="10107" spc="990">
                <a:solidFill>
                  <a:srgbClr val="000000"/>
                </a:solidFill>
                <a:latin typeface="Oswald Bold"/>
              </a:rPr>
              <a:t>CONCLUSION</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2424707" y="1166842"/>
            <a:ext cx="7155491" cy="1165052"/>
          </a:xfrm>
          <a:prstGeom prst="rect">
            <a:avLst/>
          </a:prstGeom>
        </p:spPr>
        <p:txBody>
          <a:bodyPr anchor="t" rtlCol="false" tIns="0" lIns="0" bIns="0" rIns="0">
            <a:spAutoFit/>
          </a:bodyPr>
          <a:lstStyle/>
          <a:p>
            <a:pPr>
              <a:lnSpc>
                <a:spcPts val="9587"/>
              </a:lnSpc>
            </a:pPr>
            <a:r>
              <a:rPr lang="en-US" sz="6947" spc="368">
                <a:solidFill>
                  <a:srgbClr val="231F20"/>
                </a:solidFill>
                <a:latin typeface="Oswald Bold"/>
              </a:rPr>
              <a:t>CONCLUSION</a:t>
            </a:r>
          </a:p>
        </p:txBody>
      </p:sp>
      <p:sp>
        <p:nvSpPr>
          <p:cNvPr name="Freeform 4" id="4"/>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424707" y="3263644"/>
            <a:ext cx="12886552" cy="3313273"/>
          </a:xfrm>
          <a:prstGeom prst="rect">
            <a:avLst/>
          </a:prstGeom>
        </p:spPr>
        <p:txBody>
          <a:bodyPr anchor="t" rtlCol="false" tIns="0" lIns="0" bIns="0" rIns="0">
            <a:spAutoFit/>
          </a:bodyPr>
          <a:lstStyle/>
          <a:p>
            <a:pPr algn="just">
              <a:lnSpc>
                <a:spcPts val="5261"/>
              </a:lnSpc>
              <a:spcBef>
                <a:spcPct val="0"/>
              </a:spcBef>
            </a:pPr>
            <a:r>
              <a:rPr lang="en-US" sz="3812" spc="373">
                <a:solidFill>
                  <a:srgbClr val="231F20"/>
                </a:solidFill>
                <a:latin typeface="DM Sans"/>
              </a:rPr>
              <a:t>Data mining will play an increasingly crucial role in extracting valuable insights from large datasets, driving innovation, and informing decision-making processes across various domains.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2024936" y="3510391"/>
            <a:ext cx="15005527" cy="5595675"/>
            <a:chOff x="0" y="0"/>
            <a:chExt cx="2897811" cy="1080616"/>
          </a:xfrm>
        </p:grpSpPr>
        <p:sp>
          <p:nvSpPr>
            <p:cNvPr name="Freeform 9" id="9"/>
            <p:cNvSpPr/>
            <p:nvPr/>
          </p:nvSpPr>
          <p:spPr>
            <a:xfrm flipH="false" flipV="false" rot="0">
              <a:off x="0" y="0"/>
              <a:ext cx="2897811" cy="1080616"/>
            </a:xfrm>
            <a:custGeom>
              <a:avLst/>
              <a:gdLst/>
              <a:ahLst/>
              <a:cxnLst/>
              <a:rect r="r" b="b" t="t" l="l"/>
              <a:pathLst>
                <a:path h="1080616" w="2897811">
                  <a:moveTo>
                    <a:pt x="0" y="0"/>
                  </a:moveTo>
                  <a:lnTo>
                    <a:pt x="2897811" y="0"/>
                  </a:lnTo>
                  <a:lnTo>
                    <a:pt x="2897811" y="1080616"/>
                  </a:lnTo>
                  <a:lnTo>
                    <a:pt x="0" y="1080616"/>
                  </a:lnTo>
                  <a:close/>
                </a:path>
              </a:pathLst>
            </a:custGeom>
            <a:solidFill>
              <a:srgbClr val="000000">
                <a:alpha val="0"/>
              </a:srgbClr>
            </a:solidFill>
            <a:ln w="38100" cap="sq">
              <a:solidFill>
                <a:srgbClr val="000000"/>
              </a:solidFill>
              <a:prstDash val="solid"/>
              <a:miter/>
            </a:ln>
          </p:spPr>
        </p:sp>
        <p:sp>
          <p:nvSpPr>
            <p:cNvPr name="TextBox 10" id="10"/>
            <p:cNvSpPr txBox="true"/>
            <p:nvPr/>
          </p:nvSpPr>
          <p:spPr>
            <a:xfrm>
              <a:off x="0" y="-19050"/>
              <a:ext cx="2897811" cy="1099666"/>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2385630" y="4335403"/>
            <a:ext cx="6485079" cy="3945651"/>
          </a:xfrm>
          <a:custGeom>
            <a:avLst/>
            <a:gdLst/>
            <a:ahLst/>
            <a:cxnLst/>
            <a:rect r="r" b="b" t="t" l="l"/>
            <a:pathLst>
              <a:path h="3945651" w="6485079">
                <a:moveTo>
                  <a:pt x="0" y="0"/>
                </a:moveTo>
                <a:lnTo>
                  <a:pt x="6485079" y="0"/>
                </a:lnTo>
                <a:lnTo>
                  <a:pt x="6485079" y="3945651"/>
                </a:lnTo>
                <a:lnTo>
                  <a:pt x="0" y="3945651"/>
                </a:lnTo>
                <a:lnTo>
                  <a:pt x="0" y="0"/>
                </a:lnTo>
                <a:close/>
              </a:path>
            </a:pathLst>
          </a:custGeom>
          <a:blipFill>
            <a:blip r:embed="rId5"/>
            <a:stretch>
              <a:fillRect l="0" t="0" r="0" b="-9573"/>
            </a:stretch>
          </a:blipFill>
        </p:spPr>
      </p:sp>
      <p:sp>
        <p:nvSpPr>
          <p:cNvPr name="TextBox 12" id="12"/>
          <p:cNvSpPr txBox="true"/>
          <p:nvPr/>
        </p:nvSpPr>
        <p:spPr>
          <a:xfrm rot="0">
            <a:off x="3417688" y="-21684"/>
            <a:ext cx="10906040" cy="2749905"/>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DATA MINING DEFINITION</a:t>
            </a:r>
          </a:p>
        </p:txBody>
      </p:sp>
      <p:sp>
        <p:nvSpPr>
          <p:cNvPr name="TextBox 13" id="13"/>
          <p:cNvSpPr txBox="true"/>
          <p:nvPr/>
        </p:nvSpPr>
        <p:spPr>
          <a:xfrm rot="0">
            <a:off x="8870709" y="5023181"/>
            <a:ext cx="7906129" cy="2512945"/>
          </a:xfrm>
          <a:prstGeom prst="rect">
            <a:avLst/>
          </a:prstGeom>
        </p:spPr>
        <p:txBody>
          <a:bodyPr anchor="t" rtlCol="false" tIns="0" lIns="0" bIns="0" rIns="0">
            <a:spAutoFit/>
          </a:bodyPr>
          <a:lstStyle/>
          <a:p>
            <a:pPr marL="795385" indent="-397692" lvl="1">
              <a:lnSpc>
                <a:spcPts val="5083"/>
              </a:lnSpc>
              <a:buFont typeface="Arial"/>
              <a:buChar char="•"/>
            </a:pPr>
            <a:r>
              <a:rPr lang="en-US" sz="3684" spc="361">
                <a:solidFill>
                  <a:srgbClr val="231F20"/>
                </a:solidFill>
                <a:latin typeface="DM Sans"/>
              </a:rPr>
              <a:t>Finding hidden information in a database</a:t>
            </a:r>
          </a:p>
          <a:p>
            <a:pPr marL="795385" indent="-397692" lvl="1">
              <a:lnSpc>
                <a:spcPts val="5083"/>
              </a:lnSpc>
              <a:buFont typeface="Arial"/>
              <a:buChar char="•"/>
            </a:pPr>
            <a:r>
              <a:rPr lang="en-US" sz="3684" spc="361">
                <a:solidFill>
                  <a:srgbClr val="231F20"/>
                </a:solidFill>
                <a:latin typeface="DM Sans"/>
              </a:rPr>
              <a:t>Fit data to a model</a:t>
            </a:r>
          </a:p>
          <a:p>
            <a:pPr marL="795385" indent="-397692" lvl="1">
              <a:lnSpc>
                <a:spcPts val="5083"/>
              </a:lnSpc>
              <a:buFont typeface="Arial"/>
              <a:buChar char="•"/>
            </a:pPr>
            <a:r>
              <a:rPr lang="en-US" sz="3684" spc="361">
                <a:solidFill>
                  <a:srgbClr val="231F20"/>
                </a:solidFill>
                <a:latin typeface="DM Sans"/>
              </a:rPr>
              <a:t>Data driven discovery</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sp>
        <p:nvSpPr>
          <p:cNvPr name="Freeform 2" id="2"/>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00882" y="3767488"/>
            <a:ext cx="7243466" cy="1594111"/>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THANK YOU</a:t>
            </a:r>
          </a:p>
        </p:txBody>
      </p:sp>
      <p:sp>
        <p:nvSpPr>
          <p:cNvPr name="Freeform 4" id="4"/>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6742076" y="337474"/>
            <a:ext cx="1217467" cy="9570246"/>
            <a:chOff x="0" y="0"/>
            <a:chExt cx="320650" cy="2520559"/>
          </a:xfrm>
        </p:grpSpPr>
        <p:sp>
          <p:nvSpPr>
            <p:cNvPr name="Freeform 4" id="4"/>
            <p:cNvSpPr/>
            <p:nvPr/>
          </p:nvSpPr>
          <p:spPr>
            <a:xfrm flipH="false" flipV="false" rot="0">
              <a:off x="0" y="0"/>
              <a:ext cx="320650" cy="2520559"/>
            </a:xfrm>
            <a:custGeom>
              <a:avLst/>
              <a:gdLst/>
              <a:ahLst/>
              <a:cxnLst/>
              <a:rect r="r" b="b" t="t" l="l"/>
              <a:pathLst>
                <a:path h="2520559" w="320650">
                  <a:moveTo>
                    <a:pt x="0" y="0"/>
                  </a:moveTo>
                  <a:lnTo>
                    <a:pt x="320650" y="0"/>
                  </a:lnTo>
                  <a:lnTo>
                    <a:pt x="320650" y="2520559"/>
                  </a:lnTo>
                  <a:lnTo>
                    <a:pt x="0" y="2520559"/>
                  </a:lnTo>
                  <a:close/>
                </a:path>
              </a:pathLst>
            </a:custGeom>
            <a:solidFill>
              <a:srgbClr val="CCCCCC"/>
            </a:solidFill>
          </p:spPr>
        </p:sp>
        <p:sp>
          <p:nvSpPr>
            <p:cNvPr name="TextBox 5" id="5"/>
            <p:cNvSpPr txBox="true"/>
            <p:nvPr/>
          </p:nvSpPr>
          <p:spPr>
            <a:xfrm>
              <a:off x="0" y="-19050"/>
              <a:ext cx="320650"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2142191" y="3396305"/>
            <a:ext cx="14328873" cy="1948998"/>
            <a:chOff x="0" y="0"/>
            <a:chExt cx="5490011" cy="746746"/>
          </a:xfrm>
        </p:grpSpPr>
        <p:sp>
          <p:nvSpPr>
            <p:cNvPr name="Freeform 8" id="8"/>
            <p:cNvSpPr/>
            <p:nvPr/>
          </p:nvSpPr>
          <p:spPr>
            <a:xfrm flipH="false" flipV="false" rot="0">
              <a:off x="0" y="0"/>
              <a:ext cx="5490011" cy="746746"/>
            </a:xfrm>
            <a:custGeom>
              <a:avLst/>
              <a:gdLst/>
              <a:ahLst/>
              <a:cxnLst/>
              <a:rect r="r" b="b" t="t" l="l"/>
              <a:pathLst>
                <a:path h="746746" w="5490011">
                  <a:moveTo>
                    <a:pt x="0" y="0"/>
                  </a:moveTo>
                  <a:lnTo>
                    <a:pt x="5490011" y="0"/>
                  </a:lnTo>
                  <a:lnTo>
                    <a:pt x="5490011" y="746746"/>
                  </a:lnTo>
                  <a:lnTo>
                    <a:pt x="0" y="746746"/>
                  </a:lnTo>
                  <a:close/>
                </a:path>
              </a:pathLst>
            </a:custGeom>
            <a:solidFill>
              <a:srgbClr val="EFEFEF"/>
            </a:solidFill>
          </p:spPr>
        </p:sp>
        <p:sp>
          <p:nvSpPr>
            <p:cNvPr name="TextBox 9" id="9"/>
            <p:cNvSpPr txBox="true"/>
            <p:nvPr/>
          </p:nvSpPr>
          <p:spPr>
            <a:xfrm>
              <a:off x="0" y="-19050"/>
              <a:ext cx="5490011" cy="765796"/>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474235" y="3673321"/>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12" id="12"/>
          <p:cNvGrpSpPr/>
          <p:nvPr/>
        </p:nvGrpSpPr>
        <p:grpSpPr>
          <a:xfrm rot="0">
            <a:off x="2142191" y="5777447"/>
            <a:ext cx="14328873" cy="2465422"/>
            <a:chOff x="0" y="0"/>
            <a:chExt cx="5490011" cy="944610"/>
          </a:xfrm>
        </p:grpSpPr>
        <p:sp>
          <p:nvSpPr>
            <p:cNvPr name="Freeform 13" id="13"/>
            <p:cNvSpPr/>
            <p:nvPr/>
          </p:nvSpPr>
          <p:spPr>
            <a:xfrm flipH="false" flipV="false" rot="0">
              <a:off x="0" y="0"/>
              <a:ext cx="5490011" cy="944610"/>
            </a:xfrm>
            <a:custGeom>
              <a:avLst/>
              <a:gdLst/>
              <a:ahLst/>
              <a:cxnLst/>
              <a:rect r="r" b="b" t="t" l="l"/>
              <a:pathLst>
                <a:path h="944610" w="5490011">
                  <a:moveTo>
                    <a:pt x="0" y="0"/>
                  </a:moveTo>
                  <a:lnTo>
                    <a:pt x="5490011" y="0"/>
                  </a:lnTo>
                  <a:lnTo>
                    <a:pt x="5490011" y="944610"/>
                  </a:lnTo>
                  <a:lnTo>
                    <a:pt x="0" y="944610"/>
                  </a:lnTo>
                  <a:close/>
                </a:path>
              </a:pathLst>
            </a:custGeom>
            <a:solidFill>
              <a:srgbClr val="EFEFEF"/>
            </a:solidFill>
          </p:spPr>
        </p:sp>
        <p:sp>
          <p:nvSpPr>
            <p:cNvPr name="TextBox 14" id="14"/>
            <p:cNvSpPr txBox="true"/>
            <p:nvPr/>
          </p:nvSpPr>
          <p:spPr>
            <a:xfrm>
              <a:off x="0" y="-19050"/>
              <a:ext cx="5490011" cy="963660"/>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2371799" y="6162574"/>
            <a:ext cx="1159455" cy="1178744"/>
          </a:xfrm>
          <a:custGeom>
            <a:avLst/>
            <a:gdLst/>
            <a:ahLst/>
            <a:cxnLst/>
            <a:rect r="r" b="b" t="t" l="l"/>
            <a:pathLst>
              <a:path h="1178744" w="1159455">
                <a:moveTo>
                  <a:pt x="0" y="0"/>
                </a:moveTo>
                <a:lnTo>
                  <a:pt x="1159455" y="0"/>
                </a:lnTo>
                <a:lnTo>
                  <a:pt x="1159455" y="1178744"/>
                </a:lnTo>
                <a:lnTo>
                  <a:pt x="0" y="1178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3908899" y="6015411"/>
            <a:ext cx="12281357" cy="2319935"/>
          </a:xfrm>
          <a:prstGeom prst="rect">
            <a:avLst/>
          </a:prstGeom>
        </p:spPr>
        <p:txBody>
          <a:bodyPr anchor="t" rtlCol="false" tIns="0" lIns="0" bIns="0" rIns="0">
            <a:spAutoFit/>
          </a:bodyPr>
          <a:lstStyle/>
          <a:p>
            <a:pPr>
              <a:lnSpc>
                <a:spcPts val="3076"/>
              </a:lnSpc>
            </a:pPr>
            <a:r>
              <a:rPr lang="en-US" sz="2229" spc="218">
                <a:solidFill>
                  <a:srgbClr val="231F20"/>
                </a:solidFill>
                <a:latin typeface="DM Sans"/>
              </a:rPr>
              <a:t>We are drowning in data, but starving for knowledge! </a:t>
            </a:r>
          </a:p>
          <a:p>
            <a:pPr>
              <a:lnSpc>
                <a:spcPts val="3076"/>
              </a:lnSpc>
            </a:pPr>
            <a:r>
              <a:rPr lang="en-US" sz="2229" spc="218">
                <a:solidFill>
                  <a:srgbClr val="231F20"/>
                </a:solidFill>
                <a:latin typeface="DM Sans"/>
              </a:rPr>
              <a:t>Solution: Data warehousing and data mining</a:t>
            </a:r>
          </a:p>
          <a:p>
            <a:pPr>
              <a:lnSpc>
                <a:spcPts val="3076"/>
              </a:lnSpc>
            </a:pPr>
            <a:r>
              <a:rPr lang="en-US" sz="2229" spc="218">
                <a:solidFill>
                  <a:srgbClr val="231F20"/>
                </a:solidFill>
                <a:latin typeface="DM Sans"/>
                <a:ea typeface="DM Sans"/>
              </a:rPr>
              <a:t>◦Data warehousing and on-line analytical processing</a:t>
            </a:r>
          </a:p>
          <a:p>
            <a:pPr>
              <a:lnSpc>
                <a:spcPts val="3076"/>
              </a:lnSpc>
            </a:pPr>
            <a:r>
              <a:rPr lang="en-US" sz="2229" spc="218">
                <a:solidFill>
                  <a:srgbClr val="231F20"/>
                </a:solidFill>
                <a:latin typeface="DM Sans"/>
                <a:ea typeface="DM Sans"/>
              </a:rPr>
              <a:t>◦Extraction of interesting knowledge (rules, regularities,patterns, constraints) from data in large databases</a:t>
            </a:r>
          </a:p>
          <a:p>
            <a:pPr algn="l" marL="0" indent="0" lvl="0">
              <a:lnSpc>
                <a:spcPts val="3076"/>
              </a:lnSpc>
              <a:spcBef>
                <a:spcPct val="0"/>
              </a:spcBef>
            </a:pPr>
          </a:p>
        </p:txBody>
      </p:sp>
      <p:sp>
        <p:nvSpPr>
          <p:cNvPr name="Freeform 17" id="17"/>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1527235" y="337474"/>
            <a:ext cx="3444514" cy="2296343"/>
          </a:xfrm>
          <a:custGeom>
            <a:avLst/>
            <a:gdLst/>
            <a:ahLst/>
            <a:cxnLst/>
            <a:rect r="r" b="b" t="t" l="l"/>
            <a:pathLst>
              <a:path h="2296343" w="3444514">
                <a:moveTo>
                  <a:pt x="0" y="0"/>
                </a:moveTo>
                <a:lnTo>
                  <a:pt x="3444514" y="0"/>
                </a:lnTo>
                <a:lnTo>
                  <a:pt x="3444514" y="2296343"/>
                </a:lnTo>
                <a:lnTo>
                  <a:pt x="0" y="2296343"/>
                </a:lnTo>
                <a:lnTo>
                  <a:pt x="0" y="0"/>
                </a:lnTo>
                <a:close/>
              </a:path>
            </a:pathLst>
          </a:custGeom>
          <a:blipFill>
            <a:blip r:embed="rId10"/>
            <a:stretch>
              <a:fillRect l="0" t="0" r="0" b="0"/>
            </a:stretch>
          </a:blipFill>
        </p:spPr>
      </p:sp>
      <p:sp>
        <p:nvSpPr>
          <p:cNvPr name="TextBox 19" id="19"/>
          <p:cNvSpPr txBox="true"/>
          <p:nvPr/>
        </p:nvSpPr>
        <p:spPr>
          <a:xfrm rot="0">
            <a:off x="2142191" y="964805"/>
            <a:ext cx="13380866" cy="1778901"/>
          </a:xfrm>
          <a:prstGeom prst="rect">
            <a:avLst/>
          </a:prstGeom>
        </p:spPr>
        <p:txBody>
          <a:bodyPr anchor="t" rtlCol="false" tIns="0" lIns="0" bIns="0" rIns="0">
            <a:spAutoFit/>
          </a:bodyPr>
          <a:lstStyle/>
          <a:p>
            <a:pPr>
              <a:lnSpc>
                <a:spcPts val="7118"/>
              </a:lnSpc>
            </a:pPr>
            <a:r>
              <a:rPr lang="en-US" sz="5158" spc="505">
                <a:solidFill>
                  <a:srgbClr val="231F20"/>
                </a:solidFill>
                <a:latin typeface="Oswald Bold"/>
              </a:rPr>
              <a:t>DATA EXPLOSION PROBLEM</a:t>
            </a:r>
          </a:p>
          <a:p>
            <a:pPr>
              <a:lnSpc>
                <a:spcPts val="7118"/>
              </a:lnSpc>
            </a:pPr>
          </a:p>
        </p:txBody>
      </p:sp>
      <p:sp>
        <p:nvSpPr>
          <p:cNvPr name="TextBox 20" id="20"/>
          <p:cNvSpPr txBox="true"/>
          <p:nvPr/>
        </p:nvSpPr>
        <p:spPr>
          <a:xfrm rot="0">
            <a:off x="3908899" y="3624745"/>
            <a:ext cx="9701119" cy="1153765"/>
          </a:xfrm>
          <a:prstGeom prst="rect">
            <a:avLst/>
          </a:prstGeom>
        </p:spPr>
        <p:txBody>
          <a:bodyPr anchor="t" rtlCol="false" tIns="0" lIns="0" bIns="0" rIns="0">
            <a:spAutoFit/>
          </a:bodyPr>
          <a:lstStyle/>
          <a:p>
            <a:pPr>
              <a:lnSpc>
                <a:spcPts val="3050"/>
              </a:lnSpc>
            </a:pPr>
            <a:r>
              <a:rPr lang="en-US" sz="2210" spc="216">
                <a:solidFill>
                  <a:srgbClr val="231F20"/>
                </a:solidFill>
                <a:latin typeface="DM Sans"/>
                <a:ea typeface="DM Sans"/>
              </a:rPr>
              <a:t>◦    Automated data collection and advanced databases result in massive data accumulation in repositories.</a:t>
            </a:r>
          </a:p>
          <a:p>
            <a:pPr algn="l" marL="0" indent="0" lvl="0">
              <a:lnSpc>
                <a:spcPts val="305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946981" y="408325"/>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365769" y="4119026"/>
            <a:ext cx="1095538" cy="1126254"/>
          </a:xfrm>
          <a:custGeom>
            <a:avLst/>
            <a:gdLst/>
            <a:ahLst/>
            <a:cxnLst/>
            <a:rect r="r" b="b" t="t" l="l"/>
            <a:pathLst>
              <a:path h="1126254" w="1095538">
                <a:moveTo>
                  <a:pt x="0" y="0"/>
                </a:moveTo>
                <a:lnTo>
                  <a:pt x="1095538" y="0"/>
                </a:lnTo>
                <a:lnTo>
                  <a:pt x="1095538" y="1126254"/>
                </a:lnTo>
                <a:lnTo>
                  <a:pt x="0" y="1126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912780" y="4675546"/>
            <a:ext cx="4601648" cy="2935270"/>
          </a:xfrm>
          <a:custGeom>
            <a:avLst/>
            <a:gdLst/>
            <a:ahLst/>
            <a:cxnLst/>
            <a:rect r="r" b="b" t="t" l="l"/>
            <a:pathLst>
              <a:path h="2935270" w="4601648">
                <a:moveTo>
                  <a:pt x="0" y="0"/>
                </a:moveTo>
                <a:lnTo>
                  <a:pt x="4601648" y="0"/>
                </a:lnTo>
                <a:lnTo>
                  <a:pt x="4601648" y="2935270"/>
                </a:lnTo>
                <a:lnTo>
                  <a:pt x="0" y="2935270"/>
                </a:lnTo>
                <a:lnTo>
                  <a:pt x="0" y="0"/>
                </a:lnTo>
                <a:close/>
              </a:path>
            </a:pathLst>
          </a:custGeom>
          <a:blipFill>
            <a:blip r:embed="rId7"/>
            <a:stretch>
              <a:fillRect l="0" t="0" r="0" b="0"/>
            </a:stretch>
          </a:blipFill>
        </p:spPr>
      </p:sp>
      <p:sp>
        <p:nvSpPr>
          <p:cNvPr name="Freeform 7" id="7"/>
          <p:cNvSpPr/>
          <p:nvPr/>
        </p:nvSpPr>
        <p:spPr>
          <a:xfrm flipH="false" flipV="false" rot="0">
            <a:off x="11307279" y="3478791"/>
            <a:ext cx="2448824" cy="1766489"/>
          </a:xfrm>
          <a:custGeom>
            <a:avLst/>
            <a:gdLst/>
            <a:ahLst/>
            <a:cxnLst/>
            <a:rect r="r" b="b" t="t" l="l"/>
            <a:pathLst>
              <a:path h="1766489" w="2448824">
                <a:moveTo>
                  <a:pt x="0" y="0"/>
                </a:moveTo>
                <a:lnTo>
                  <a:pt x="2448824" y="0"/>
                </a:lnTo>
                <a:lnTo>
                  <a:pt x="2448824" y="1766489"/>
                </a:lnTo>
                <a:lnTo>
                  <a:pt x="0" y="1766489"/>
                </a:lnTo>
                <a:lnTo>
                  <a:pt x="0" y="0"/>
                </a:lnTo>
                <a:close/>
              </a:path>
            </a:pathLst>
          </a:custGeom>
          <a:blipFill>
            <a:blip r:embed="rId8"/>
            <a:stretch>
              <a:fillRect l="0" t="0" r="0" b="0"/>
            </a:stretch>
          </a:blipFill>
        </p:spPr>
      </p:sp>
      <p:sp>
        <p:nvSpPr>
          <p:cNvPr name="TextBox 8" id="8"/>
          <p:cNvSpPr txBox="true"/>
          <p:nvPr/>
        </p:nvSpPr>
        <p:spPr>
          <a:xfrm rot="0">
            <a:off x="2260848" y="659770"/>
            <a:ext cx="13335968" cy="1814176"/>
          </a:xfrm>
          <a:prstGeom prst="rect">
            <a:avLst/>
          </a:prstGeom>
        </p:spPr>
        <p:txBody>
          <a:bodyPr anchor="t" rtlCol="false" tIns="0" lIns="0" bIns="0" rIns="0">
            <a:spAutoFit/>
          </a:bodyPr>
          <a:lstStyle/>
          <a:p>
            <a:pPr marL="0" indent="0" lvl="0">
              <a:lnSpc>
                <a:spcPts val="7068"/>
              </a:lnSpc>
            </a:pPr>
            <a:r>
              <a:rPr lang="en-US" sz="6732" spc="659">
                <a:solidFill>
                  <a:srgbClr val="231F20"/>
                </a:solidFill>
                <a:latin typeface="Oswald Bold"/>
              </a:rPr>
              <a:t>WHY MINE DATA IN COMMERCIAL VIEWPOINT?</a:t>
            </a:r>
          </a:p>
        </p:txBody>
      </p:sp>
      <p:sp>
        <p:nvSpPr>
          <p:cNvPr name="TextBox 9" id="9"/>
          <p:cNvSpPr txBox="true"/>
          <p:nvPr/>
        </p:nvSpPr>
        <p:spPr>
          <a:xfrm rot="0">
            <a:off x="2260848" y="3517802"/>
            <a:ext cx="9651933" cy="4602573"/>
          </a:xfrm>
          <a:prstGeom prst="rect">
            <a:avLst/>
          </a:prstGeom>
        </p:spPr>
        <p:txBody>
          <a:bodyPr anchor="t" rtlCol="false" tIns="0" lIns="0" bIns="0" rIns="0">
            <a:spAutoFit/>
          </a:bodyPr>
          <a:lstStyle/>
          <a:p>
            <a:pPr algn="just" marL="520884" indent="-260442" lvl="1">
              <a:lnSpc>
                <a:spcPts val="3329"/>
              </a:lnSpc>
              <a:buFont typeface="Arial"/>
              <a:buChar char="•"/>
            </a:pPr>
            <a:r>
              <a:rPr lang="en-US" sz="2412" spc="236">
                <a:solidFill>
                  <a:srgbClr val="231F20"/>
                </a:solidFill>
                <a:latin typeface="DM Sans"/>
              </a:rPr>
              <a:t>Lots of data is being collected </a:t>
            </a:r>
          </a:p>
          <a:p>
            <a:pPr algn="just" marL="520884" indent="-260442" lvl="1">
              <a:lnSpc>
                <a:spcPts val="3329"/>
              </a:lnSpc>
              <a:buFont typeface="Arial"/>
              <a:buChar char="•"/>
            </a:pPr>
            <a:r>
              <a:rPr lang="en-US" sz="2412" spc="236">
                <a:solidFill>
                  <a:srgbClr val="231F20"/>
                </a:solidFill>
                <a:latin typeface="DM Sans"/>
              </a:rPr>
              <a:t> and warehoused </a:t>
            </a:r>
          </a:p>
          <a:p>
            <a:pPr algn="just">
              <a:lnSpc>
                <a:spcPts val="3329"/>
              </a:lnSpc>
            </a:pPr>
            <a:r>
              <a:rPr lang="en-US" sz="2412" spc="236">
                <a:solidFill>
                  <a:srgbClr val="231F20"/>
                </a:solidFill>
                <a:latin typeface="DM Sans"/>
              </a:rPr>
              <a:t>     </a:t>
            </a:r>
            <a:r>
              <a:rPr lang="en-US" sz="2412" spc="236">
                <a:solidFill>
                  <a:srgbClr val="231F20"/>
                </a:solidFill>
                <a:latin typeface="DM Sans"/>
                <a:ea typeface="DM Sans"/>
              </a:rPr>
              <a:t>◦Web data, e-commerce</a:t>
            </a:r>
          </a:p>
          <a:p>
            <a:pPr algn="just">
              <a:lnSpc>
                <a:spcPts val="3329"/>
              </a:lnSpc>
            </a:pPr>
            <a:r>
              <a:rPr lang="en-US" sz="2412" spc="236">
                <a:solidFill>
                  <a:srgbClr val="231F20"/>
                </a:solidFill>
                <a:latin typeface="DM Sans"/>
              </a:rPr>
              <a:t>     </a:t>
            </a:r>
            <a:r>
              <a:rPr lang="en-US" sz="2412" spc="236">
                <a:solidFill>
                  <a:srgbClr val="231F20"/>
                </a:solidFill>
                <a:latin typeface="DM Sans"/>
                <a:ea typeface="DM Sans"/>
              </a:rPr>
              <a:t>◦purchases at department/</a:t>
            </a:r>
          </a:p>
          <a:p>
            <a:pPr algn="just" marL="520884" indent="-260442" lvl="1">
              <a:lnSpc>
                <a:spcPts val="3329"/>
              </a:lnSpc>
              <a:buFont typeface="Arial"/>
              <a:buChar char="•"/>
            </a:pPr>
            <a:r>
              <a:rPr lang="en-US" sz="2412" spc="236">
                <a:solidFill>
                  <a:srgbClr val="231F20"/>
                </a:solidFill>
                <a:latin typeface="DM Sans"/>
              </a:rPr>
              <a:t> grocery stores</a:t>
            </a:r>
          </a:p>
          <a:p>
            <a:pPr algn="just">
              <a:lnSpc>
                <a:spcPts val="3329"/>
              </a:lnSpc>
            </a:pPr>
            <a:r>
              <a:rPr lang="en-US" sz="2412" spc="236">
                <a:solidFill>
                  <a:srgbClr val="231F20"/>
                </a:solidFill>
                <a:latin typeface="DM Sans"/>
              </a:rPr>
              <a:t>     </a:t>
            </a:r>
            <a:r>
              <a:rPr lang="en-US" sz="2412" spc="236">
                <a:solidFill>
                  <a:srgbClr val="231F20"/>
                </a:solidFill>
                <a:latin typeface="DM Sans"/>
                <a:ea typeface="DM Sans"/>
              </a:rPr>
              <a:t>◦Bank/Credit Card </a:t>
            </a:r>
          </a:p>
          <a:p>
            <a:pPr algn="just" marL="520884" indent="-260442" lvl="1">
              <a:lnSpc>
                <a:spcPts val="3329"/>
              </a:lnSpc>
              <a:buFont typeface="Arial"/>
              <a:buChar char="•"/>
            </a:pPr>
            <a:r>
              <a:rPr lang="en-US" sz="2412" spc="236">
                <a:solidFill>
                  <a:srgbClr val="231F20"/>
                </a:solidFill>
                <a:latin typeface="DM Sans"/>
              </a:rPr>
              <a:t> transactions</a:t>
            </a:r>
          </a:p>
          <a:p>
            <a:pPr algn="just">
              <a:lnSpc>
                <a:spcPts val="3329"/>
              </a:lnSpc>
            </a:pPr>
          </a:p>
          <a:p>
            <a:pPr algn="just" marL="520884" indent="-260442" lvl="1">
              <a:lnSpc>
                <a:spcPts val="3329"/>
              </a:lnSpc>
              <a:buFont typeface="Arial"/>
              <a:buChar char="•"/>
            </a:pPr>
            <a:r>
              <a:rPr lang="en-US" sz="2412" spc="236">
                <a:solidFill>
                  <a:srgbClr val="231F20"/>
                </a:solidFill>
                <a:latin typeface="DM Sans"/>
              </a:rPr>
              <a:t>Computers have become cheaper and more powerful</a:t>
            </a:r>
          </a:p>
          <a:p>
            <a:pPr algn="just" marL="520884" indent="-260442" lvl="1">
              <a:lnSpc>
                <a:spcPts val="3329"/>
              </a:lnSpc>
              <a:buFont typeface="Arial"/>
              <a:buChar char="•"/>
            </a:pPr>
            <a:r>
              <a:rPr lang="en-US" sz="2412" spc="236">
                <a:solidFill>
                  <a:srgbClr val="231F20"/>
                </a:solidFill>
                <a:latin typeface="DM Sans"/>
              </a:rPr>
              <a:t>Competitive Pressure is Strong </a:t>
            </a:r>
          </a:p>
          <a:p>
            <a:pPr algn="just">
              <a:lnSpc>
                <a:spcPts val="3329"/>
              </a:lnSpc>
            </a:pPr>
            <a:r>
              <a:rPr lang="en-US" sz="2412" spc="236">
                <a:solidFill>
                  <a:srgbClr val="231F20"/>
                </a:solidFill>
                <a:latin typeface="DM Sans"/>
              </a:rPr>
              <a:t>     </a:t>
            </a:r>
            <a:r>
              <a:rPr lang="en-US" sz="2412" spc="236">
                <a:solidFill>
                  <a:srgbClr val="231F20"/>
                </a:solidFill>
                <a:latin typeface="DM Sans"/>
                <a:ea typeface="DM Sans"/>
              </a:rPr>
              <a:t>◦Provide better, customized services for an </a:t>
            </a:r>
            <a:r>
              <a:rPr lang="en-US" sz="2412" spc="236">
                <a:solidFill>
                  <a:srgbClr val="231F20"/>
                </a:solidFill>
                <a:latin typeface="DM Sans Italics"/>
              </a:rPr>
              <a:t>edge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99999">
            <a:off x="-2729621" y="-7074240"/>
            <a:ext cx="6424629" cy="8969814"/>
          </a:xfrm>
          <a:custGeom>
            <a:avLst/>
            <a:gdLst/>
            <a:ahLst/>
            <a:cxnLst/>
            <a:rect r="r" b="b" t="t" l="l"/>
            <a:pathLst>
              <a:path h="8969814" w="6424629">
                <a:moveTo>
                  <a:pt x="0" y="0"/>
                </a:moveTo>
                <a:lnTo>
                  <a:pt x="6424629" y="0"/>
                </a:lnTo>
                <a:lnTo>
                  <a:pt x="6424629" y="8969814"/>
                </a:lnTo>
                <a:lnTo>
                  <a:pt x="0" y="89698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38944" y="2272327"/>
            <a:ext cx="2603812" cy="6531228"/>
          </a:xfrm>
          <a:custGeom>
            <a:avLst/>
            <a:gdLst/>
            <a:ahLst/>
            <a:cxnLst/>
            <a:rect r="r" b="b" t="t" l="l"/>
            <a:pathLst>
              <a:path h="6531228" w="2603812">
                <a:moveTo>
                  <a:pt x="0" y="0"/>
                </a:moveTo>
                <a:lnTo>
                  <a:pt x="2603812" y="0"/>
                </a:lnTo>
                <a:lnTo>
                  <a:pt x="2603812" y="6531228"/>
                </a:lnTo>
                <a:lnTo>
                  <a:pt x="0" y="6531228"/>
                </a:lnTo>
                <a:lnTo>
                  <a:pt x="0" y="0"/>
                </a:lnTo>
                <a:close/>
              </a:path>
            </a:pathLst>
          </a:custGeom>
          <a:blipFill>
            <a:blip r:embed="rId4"/>
            <a:stretch>
              <a:fillRect l="0" t="0" r="0" b="0"/>
            </a:stretch>
          </a:blipFill>
        </p:spPr>
      </p:sp>
      <p:sp>
        <p:nvSpPr>
          <p:cNvPr name="TextBox 5" id="5"/>
          <p:cNvSpPr txBox="true"/>
          <p:nvPr/>
        </p:nvSpPr>
        <p:spPr>
          <a:xfrm rot="0">
            <a:off x="2260848" y="659770"/>
            <a:ext cx="13335968" cy="1814014"/>
          </a:xfrm>
          <a:prstGeom prst="rect">
            <a:avLst/>
          </a:prstGeom>
        </p:spPr>
        <p:txBody>
          <a:bodyPr anchor="t" rtlCol="false" tIns="0" lIns="0" bIns="0" rIns="0">
            <a:spAutoFit/>
          </a:bodyPr>
          <a:lstStyle/>
          <a:p>
            <a:pPr marL="0" indent="0" lvl="0">
              <a:lnSpc>
                <a:spcPts val="7068"/>
              </a:lnSpc>
            </a:pPr>
            <a:r>
              <a:rPr lang="en-US" sz="6732" spc="659">
                <a:solidFill>
                  <a:srgbClr val="231F20"/>
                </a:solidFill>
                <a:latin typeface="Oswald Bold"/>
              </a:rPr>
              <a:t>WHY MINE DATA? SCIENTIFIC VIEWPOINT</a:t>
            </a:r>
          </a:p>
        </p:txBody>
      </p:sp>
      <p:sp>
        <p:nvSpPr>
          <p:cNvPr name="TextBox 6" id="6"/>
          <p:cNvSpPr txBox="true"/>
          <p:nvPr/>
        </p:nvSpPr>
        <p:spPr>
          <a:xfrm rot="0">
            <a:off x="2260848" y="3517802"/>
            <a:ext cx="9327552" cy="5020698"/>
          </a:xfrm>
          <a:prstGeom prst="rect">
            <a:avLst/>
          </a:prstGeom>
        </p:spPr>
        <p:txBody>
          <a:bodyPr anchor="t" rtlCol="false" tIns="0" lIns="0" bIns="0" rIns="0">
            <a:spAutoFit/>
          </a:bodyPr>
          <a:lstStyle/>
          <a:p>
            <a:pPr algn="just" marL="520884" indent="-260442" lvl="1">
              <a:lnSpc>
                <a:spcPts val="3329"/>
              </a:lnSpc>
              <a:buFont typeface="Arial"/>
              <a:buChar char="•"/>
            </a:pPr>
            <a:r>
              <a:rPr lang="en-US" sz="2412" spc="236">
                <a:solidFill>
                  <a:srgbClr val="231F20"/>
                </a:solidFill>
                <a:latin typeface="DM Sans"/>
              </a:rPr>
              <a:t>Data collected and stored at </a:t>
            </a:r>
          </a:p>
          <a:p>
            <a:pPr algn="just" marL="520884" indent="-260442" lvl="1">
              <a:lnSpc>
                <a:spcPts val="3329"/>
              </a:lnSpc>
              <a:buFont typeface="Arial"/>
              <a:buChar char="•"/>
            </a:pPr>
            <a:r>
              <a:rPr lang="en-US" sz="2412" spc="236">
                <a:solidFill>
                  <a:srgbClr val="231F20"/>
                </a:solidFill>
                <a:latin typeface="DM Sans"/>
              </a:rPr>
              <a:t> enormous speeds (GB/hour)</a:t>
            </a:r>
          </a:p>
          <a:p>
            <a:pPr algn="just">
              <a:lnSpc>
                <a:spcPts val="3329"/>
              </a:lnSpc>
            </a:pPr>
            <a:r>
              <a:rPr lang="en-US" sz="2412" spc="236">
                <a:solidFill>
                  <a:srgbClr val="231F20"/>
                </a:solidFill>
                <a:latin typeface="DM Sans"/>
              </a:rPr>
              <a:t>     </a:t>
            </a:r>
            <a:r>
              <a:rPr lang="en-US" sz="2412" spc="236">
                <a:solidFill>
                  <a:srgbClr val="231F20"/>
                </a:solidFill>
                <a:latin typeface="DM Sans"/>
                <a:ea typeface="DM Sans"/>
              </a:rPr>
              <a:t>◦remote sensors on a satellite</a:t>
            </a:r>
          </a:p>
          <a:p>
            <a:pPr algn="just">
              <a:lnSpc>
                <a:spcPts val="3329"/>
              </a:lnSpc>
            </a:pPr>
            <a:r>
              <a:rPr lang="en-US" sz="2412" spc="236">
                <a:solidFill>
                  <a:srgbClr val="231F20"/>
                </a:solidFill>
                <a:latin typeface="DM Sans"/>
              </a:rPr>
              <a:t>     </a:t>
            </a:r>
            <a:r>
              <a:rPr lang="en-US" sz="2412" spc="236">
                <a:solidFill>
                  <a:srgbClr val="231F20"/>
                </a:solidFill>
                <a:latin typeface="DM Sans"/>
                <a:ea typeface="DM Sans"/>
              </a:rPr>
              <a:t>◦telescopes scanning the skies</a:t>
            </a:r>
          </a:p>
          <a:p>
            <a:pPr algn="just">
              <a:lnSpc>
                <a:spcPts val="3329"/>
              </a:lnSpc>
            </a:pPr>
            <a:r>
              <a:rPr lang="en-US" sz="2412" spc="236">
                <a:solidFill>
                  <a:srgbClr val="231F20"/>
                </a:solidFill>
                <a:latin typeface="DM Sans"/>
              </a:rPr>
              <a:t>     </a:t>
            </a:r>
            <a:r>
              <a:rPr lang="en-US" sz="2412" spc="236">
                <a:solidFill>
                  <a:srgbClr val="231F20"/>
                </a:solidFill>
                <a:latin typeface="DM Sans"/>
                <a:ea typeface="DM Sans"/>
              </a:rPr>
              <a:t>◦microarrays generating gene </a:t>
            </a:r>
          </a:p>
          <a:p>
            <a:pPr algn="just" marL="520884" indent="-260442" lvl="1">
              <a:lnSpc>
                <a:spcPts val="3329"/>
              </a:lnSpc>
              <a:buFont typeface="Arial"/>
              <a:buChar char="•"/>
            </a:pPr>
            <a:r>
              <a:rPr lang="en-US" sz="2412" spc="236">
                <a:solidFill>
                  <a:srgbClr val="231F20"/>
                </a:solidFill>
                <a:latin typeface="DM Sans"/>
              </a:rPr>
              <a:t> Expression data</a:t>
            </a:r>
          </a:p>
          <a:p>
            <a:pPr algn="just">
              <a:lnSpc>
                <a:spcPts val="3329"/>
              </a:lnSpc>
            </a:pPr>
            <a:r>
              <a:rPr lang="en-US" sz="2412" spc="236">
                <a:solidFill>
                  <a:srgbClr val="231F20"/>
                </a:solidFill>
                <a:latin typeface="DM Sans"/>
              </a:rPr>
              <a:t>     </a:t>
            </a:r>
            <a:r>
              <a:rPr lang="en-US" sz="2412" spc="236">
                <a:solidFill>
                  <a:srgbClr val="231F20"/>
                </a:solidFill>
                <a:latin typeface="DM Sans"/>
                <a:ea typeface="DM Sans"/>
              </a:rPr>
              <a:t>◦scientific simulations </a:t>
            </a:r>
          </a:p>
          <a:p>
            <a:pPr algn="just" marL="520884" indent="-260442" lvl="1">
              <a:lnSpc>
                <a:spcPts val="3329"/>
              </a:lnSpc>
              <a:buFont typeface="Arial"/>
              <a:buChar char="•"/>
            </a:pPr>
            <a:r>
              <a:rPr lang="en-US" sz="2412" spc="236">
                <a:solidFill>
                  <a:srgbClr val="231F20"/>
                </a:solidFill>
                <a:latin typeface="DM Sans"/>
              </a:rPr>
              <a:t> generating terabytes of data</a:t>
            </a:r>
          </a:p>
          <a:p>
            <a:pPr algn="just" marL="520884" indent="-260442" lvl="1">
              <a:lnSpc>
                <a:spcPts val="3329"/>
              </a:lnSpc>
              <a:buFont typeface="Arial"/>
              <a:buChar char="•"/>
            </a:pPr>
            <a:r>
              <a:rPr lang="en-US" sz="2412" spc="236">
                <a:solidFill>
                  <a:srgbClr val="231F20"/>
                </a:solidFill>
                <a:latin typeface="DM Sans"/>
              </a:rPr>
              <a:t>Traditional techniques infeasible for raw data</a:t>
            </a:r>
          </a:p>
          <a:p>
            <a:pPr algn="just" marL="520884" indent="-260442" lvl="1">
              <a:lnSpc>
                <a:spcPts val="3329"/>
              </a:lnSpc>
              <a:buFont typeface="Arial"/>
              <a:buChar char="•"/>
            </a:pPr>
            <a:r>
              <a:rPr lang="en-US" sz="2412" spc="236">
                <a:solidFill>
                  <a:srgbClr val="231F20"/>
                </a:solidFill>
                <a:latin typeface="DM Sans"/>
                <a:ea typeface="DM Sans"/>
              </a:rPr>
              <a:t>Data mining may help scientists                              ◦in classifying and segmenting data</a:t>
            </a:r>
          </a:p>
          <a:p>
            <a:pPr algn="just">
              <a:lnSpc>
                <a:spcPts val="332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99999">
            <a:off x="-2729621" y="-7074240"/>
            <a:ext cx="6424629" cy="8969814"/>
          </a:xfrm>
          <a:custGeom>
            <a:avLst/>
            <a:gdLst/>
            <a:ahLst/>
            <a:cxnLst/>
            <a:rect r="r" b="b" t="t" l="l"/>
            <a:pathLst>
              <a:path h="8969814" w="6424629">
                <a:moveTo>
                  <a:pt x="0" y="0"/>
                </a:moveTo>
                <a:lnTo>
                  <a:pt x="6424629" y="0"/>
                </a:lnTo>
                <a:lnTo>
                  <a:pt x="6424629" y="8969814"/>
                </a:lnTo>
                <a:lnTo>
                  <a:pt x="0" y="89698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60848" y="659770"/>
            <a:ext cx="13335968" cy="918745"/>
          </a:xfrm>
          <a:prstGeom prst="rect">
            <a:avLst/>
          </a:prstGeom>
        </p:spPr>
        <p:txBody>
          <a:bodyPr anchor="t" rtlCol="false" tIns="0" lIns="0" bIns="0" rIns="0">
            <a:spAutoFit/>
          </a:bodyPr>
          <a:lstStyle/>
          <a:p>
            <a:pPr marL="0" indent="0" lvl="0">
              <a:lnSpc>
                <a:spcPts val="7068"/>
              </a:lnSpc>
            </a:pPr>
            <a:r>
              <a:rPr lang="en-US" sz="6732" spc="659">
                <a:solidFill>
                  <a:srgbClr val="231F20"/>
                </a:solidFill>
                <a:latin typeface="Oswald Bold"/>
              </a:rPr>
              <a:t>WHAT IS (NOT) DATA MINING?</a:t>
            </a:r>
          </a:p>
        </p:txBody>
      </p:sp>
      <p:sp>
        <p:nvSpPr>
          <p:cNvPr name="TextBox 5" id="5"/>
          <p:cNvSpPr txBox="true"/>
          <p:nvPr/>
        </p:nvSpPr>
        <p:spPr>
          <a:xfrm rot="0">
            <a:off x="1167682" y="3307863"/>
            <a:ext cx="6578290" cy="4329384"/>
          </a:xfrm>
          <a:prstGeom prst="rect">
            <a:avLst/>
          </a:prstGeom>
        </p:spPr>
        <p:txBody>
          <a:bodyPr anchor="t" rtlCol="false" tIns="0" lIns="0" bIns="0" rIns="0">
            <a:spAutoFit/>
          </a:bodyPr>
          <a:lstStyle/>
          <a:p>
            <a:pPr>
              <a:lnSpc>
                <a:spcPts val="4296"/>
              </a:lnSpc>
            </a:pPr>
            <a:r>
              <a:rPr lang="en-US" sz="3113" spc="305">
                <a:solidFill>
                  <a:srgbClr val="231F20"/>
                </a:solidFill>
                <a:latin typeface="DM Sans Bold"/>
              </a:rPr>
              <a:t>What is not Data Mining?</a:t>
            </a:r>
          </a:p>
          <a:p>
            <a:pPr>
              <a:lnSpc>
                <a:spcPts val="4296"/>
              </a:lnSpc>
            </a:pPr>
            <a:r>
              <a:rPr lang="en-US" sz="3113" spc="305">
                <a:solidFill>
                  <a:srgbClr val="231F20"/>
                </a:solidFill>
                <a:latin typeface="DM Sans"/>
              </a:rPr>
              <a:t>–Look up phone number in phone directory</a:t>
            </a:r>
          </a:p>
          <a:p>
            <a:pPr>
              <a:lnSpc>
                <a:spcPts val="4296"/>
              </a:lnSpc>
            </a:pPr>
            <a:r>
              <a:rPr lang="en-US" sz="3113" spc="305">
                <a:solidFill>
                  <a:srgbClr val="231F20"/>
                </a:solidFill>
                <a:latin typeface="DM Sans"/>
              </a:rPr>
              <a:t> </a:t>
            </a:r>
          </a:p>
          <a:p>
            <a:pPr>
              <a:lnSpc>
                <a:spcPts val="4296"/>
              </a:lnSpc>
            </a:pPr>
            <a:r>
              <a:rPr lang="en-US" sz="3113" spc="305">
                <a:solidFill>
                  <a:srgbClr val="231F20"/>
                </a:solidFill>
                <a:latin typeface="DM Sans"/>
              </a:rPr>
              <a:t>– Query a Web search engine for information about “Amazon”</a:t>
            </a:r>
          </a:p>
          <a:p>
            <a:pPr>
              <a:lnSpc>
                <a:spcPts val="4296"/>
              </a:lnSpc>
            </a:pPr>
          </a:p>
        </p:txBody>
      </p:sp>
      <p:sp>
        <p:nvSpPr>
          <p:cNvPr name="TextBox 6" id="6"/>
          <p:cNvSpPr txBox="true"/>
          <p:nvPr/>
        </p:nvSpPr>
        <p:spPr>
          <a:xfrm rot="0">
            <a:off x="8742086" y="3307863"/>
            <a:ext cx="8517214" cy="5391640"/>
          </a:xfrm>
          <a:prstGeom prst="rect">
            <a:avLst/>
          </a:prstGeom>
        </p:spPr>
        <p:txBody>
          <a:bodyPr anchor="t" rtlCol="false" tIns="0" lIns="0" bIns="0" rIns="0">
            <a:spAutoFit/>
          </a:bodyPr>
          <a:lstStyle/>
          <a:p>
            <a:pPr>
              <a:lnSpc>
                <a:spcPts val="4378"/>
              </a:lnSpc>
            </a:pPr>
            <a:r>
              <a:rPr lang="en-US" sz="3172" spc="310">
                <a:solidFill>
                  <a:srgbClr val="231F20"/>
                </a:solidFill>
                <a:latin typeface="DM Sans Bold"/>
              </a:rPr>
              <a:t>What is Data Mining?</a:t>
            </a:r>
          </a:p>
          <a:p>
            <a:pPr>
              <a:lnSpc>
                <a:spcPts val="4378"/>
              </a:lnSpc>
            </a:pPr>
            <a:r>
              <a:rPr lang="en-US" sz="3172" spc="310">
                <a:solidFill>
                  <a:srgbClr val="231F20"/>
                </a:solidFill>
                <a:latin typeface="DM Sans"/>
              </a:rPr>
              <a:t> </a:t>
            </a:r>
          </a:p>
          <a:p>
            <a:pPr>
              <a:lnSpc>
                <a:spcPts val="4378"/>
              </a:lnSpc>
            </a:pPr>
            <a:r>
              <a:rPr lang="en-US" sz="3172" spc="310">
                <a:solidFill>
                  <a:srgbClr val="231F20"/>
                </a:solidFill>
                <a:latin typeface="DM Sans"/>
              </a:rPr>
              <a:t>–Certain names are more prevalent in certain UK locations (John, Ron - New York city</a:t>
            </a:r>
          </a:p>
          <a:p>
            <a:pPr>
              <a:lnSpc>
                <a:spcPts val="4378"/>
              </a:lnSpc>
            </a:pPr>
            <a:r>
              <a:rPr lang="en-US" sz="3172" spc="310">
                <a:solidFill>
                  <a:srgbClr val="231F20"/>
                </a:solidFill>
                <a:latin typeface="DM Sans"/>
              </a:rPr>
              <a:t>– Group together similar documents returned by search engine according to their context (e.g. Google live , Google.com,)</a:t>
            </a:r>
          </a:p>
          <a:p>
            <a:pPr>
              <a:lnSpc>
                <a:spcPts val="4378"/>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99999">
            <a:off x="-2729621" y="-7074240"/>
            <a:ext cx="6424629" cy="8969814"/>
          </a:xfrm>
          <a:custGeom>
            <a:avLst/>
            <a:gdLst/>
            <a:ahLst/>
            <a:cxnLst/>
            <a:rect r="r" b="b" t="t" l="l"/>
            <a:pathLst>
              <a:path h="8969814" w="6424629">
                <a:moveTo>
                  <a:pt x="0" y="0"/>
                </a:moveTo>
                <a:lnTo>
                  <a:pt x="6424629" y="0"/>
                </a:lnTo>
                <a:lnTo>
                  <a:pt x="6424629" y="8969814"/>
                </a:lnTo>
                <a:lnTo>
                  <a:pt x="0" y="89698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971333" y="4599522"/>
            <a:ext cx="2409332" cy="2334334"/>
          </a:xfrm>
          <a:custGeom>
            <a:avLst/>
            <a:gdLst/>
            <a:ahLst/>
            <a:cxnLst/>
            <a:rect r="r" b="b" t="t" l="l"/>
            <a:pathLst>
              <a:path h="2334334" w="2409332">
                <a:moveTo>
                  <a:pt x="0" y="0"/>
                </a:moveTo>
                <a:lnTo>
                  <a:pt x="2409331" y="0"/>
                </a:lnTo>
                <a:lnTo>
                  <a:pt x="2409331" y="2334334"/>
                </a:lnTo>
                <a:lnTo>
                  <a:pt x="0" y="2334334"/>
                </a:lnTo>
                <a:lnTo>
                  <a:pt x="0" y="0"/>
                </a:lnTo>
                <a:close/>
              </a:path>
            </a:pathLst>
          </a:custGeom>
          <a:blipFill>
            <a:blip r:embed="rId4"/>
            <a:stretch>
              <a:fillRect l="0" t="0" r="0" b="-11152"/>
            </a:stretch>
          </a:blipFill>
        </p:spPr>
      </p:sp>
      <p:sp>
        <p:nvSpPr>
          <p:cNvPr name="TextBox 5" id="5"/>
          <p:cNvSpPr txBox="true"/>
          <p:nvPr/>
        </p:nvSpPr>
        <p:spPr>
          <a:xfrm rot="0">
            <a:off x="719373" y="1336291"/>
            <a:ext cx="5951270" cy="1975152"/>
          </a:xfrm>
          <a:prstGeom prst="rect">
            <a:avLst/>
          </a:prstGeom>
        </p:spPr>
        <p:txBody>
          <a:bodyPr anchor="t" rtlCol="false" tIns="0" lIns="0" bIns="0" rIns="0">
            <a:spAutoFit/>
          </a:bodyPr>
          <a:lstStyle/>
          <a:p>
            <a:pPr marL="0" indent="0" lvl="0">
              <a:lnSpc>
                <a:spcPts val="7697"/>
              </a:lnSpc>
            </a:pPr>
            <a:r>
              <a:rPr lang="en-US" sz="7331" spc="718">
                <a:solidFill>
                  <a:srgbClr val="231F20"/>
                </a:solidFill>
                <a:latin typeface="Oswald Bold"/>
              </a:rPr>
              <a:t>DATABASE PROCESSING </a:t>
            </a:r>
          </a:p>
        </p:txBody>
      </p:sp>
      <p:sp>
        <p:nvSpPr>
          <p:cNvPr name="TextBox 6" id="6"/>
          <p:cNvSpPr txBox="true"/>
          <p:nvPr/>
        </p:nvSpPr>
        <p:spPr>
          <a:xfrm rot="0">
            <a:off x="11080751" y="3692312"/>
            <a:ext cx="4629358" cy="6435463"/>
          </a:xfrm>
          <a:prstGeom prst="rect">
            <a:avLst/>
          </a:prstGeom>
        </p:spPr>
        <p:txBody>
          <a:bodyPr anchor="t" rtlCol="false" tIns="0" lIns="0" bIns="0" rIns="0">
            <a:spAutoFit/>
          </a:bodyPr>
          <a:lstStyle/>
          <a:p>
            <a:pPr>
              <a:lnSpc>
                <a:spcPts val="3928"/>
              </a:lnSpc>
            </a:pPr>
            <a:r>
              <a:rPr lang="en-US" sz="2846" spc="278">
                <a:solidFill>
                  <a:srgbClr val="231F20"/>
                </a:solidFill>
                <a:latin typeface="DM Sans"/>
              </a:rPr>
              <a:t>&gt;Query</a:t>
            </a:r>
          </a:p>
          <a:p>
            <a:pPr>
              <a:lnSpc>
                <a:spcPts val="3928"/>
              </a:lnSpc>
            </a:pPr>
            <a:r>
              <a:rPr lang="en-US" sz="2846" spc="278">
                <a:solidFill>
                  <a:srgbClr val="231F20"/>
                </a:solidFill>
                <a:latin typeface="DM Sans"/>
                <a:ea typeface="DM Sans"/>
              </a:rPr>
              <a:t>◦Poorly defined</a:t>
            </a:r>
          </a:p>
          <a:p>
            <a:pPr>
              <a:lnSpc>
                <a:spcPts val="3928"/>
              </a:lnSpc>
            </a:pPr>
            <a:r>
              <a:rPr lang="en-US" sz="2846" spc="278">
                <a:solidFill>
                  <a:srgbClr val="231F20"/>
                </a:solidFill>
                <a:latin typeface="DM Sans"/>
                <a:ea typeface="DM Sans"/>
              </a:rPr>
              <a:t>◦No precise query language</a:t>
            </a:r>
          </a:p>
          <a:p>
            <a:pPr>
              <a:lnSpc>
                <a:spcPts val="3928"/>
              </a:lnSpc>
            </a:pPr>
            <a:r>
              <a:rPr lang="en-US" sz="2846" spc="278">
                <a:solidFill>
                  <a:srgbClr val="231F20"/>
                </a:solidFill>
                <a:latin typeface="DM Sans"/>
              </a:rPr>
              <a:t>&gt;Data</a:t>
            </a:r>
          </a:p>
          <a:p>
            <a:pPr>
              <a:lnSpc>
                <a:spcPts val="3928"/>
              </a:lnSpc>
            </a:pPr>
            <a:r>
              <a:rPr lang="en-US" sz="2846" spc="278">
                <a:solidFill>
                  <a:srgbClr val="231F20"/>
                </a:solidFill>
                <a:latin typeface="DM Sans"/>
              </a:rPr>
              <a:t>– Not operational data</a:t>
            </a:r>
          </a:p>
          <a:p>
            <a:pPr>
              <a:lnSpc>
                <a:spcPts val="3928"/>
              </a:lnSpc>
            </a:pPr>
            <a:r>
              <a:rPr lang="en-US" sz="2846" spc="278">
                <a:solidFill>
                  <a:srgbClr val="231F20"/>
                </a:solidFill>
                <a:latin typeface="DM Sans"/>
              </a:rPr>
              <a:t>&gt;Output</a:t>
            </a:r>
          </a:p>
          <a:p>
            <a:pPr>
              <a:lnSpc>
                <a:spcPts val="3928"/>
              </a:lnSpc>
            </a:pPr>
            <a:r>
              <a:rPr lang="en-US" sz="2846" spc="278">
                <a:solidFill>
                  <a:srgbClr val="231F20"/>
                </a:solidFill>
                <a:latin typeface="DM Sans"/>
              </a:rPr>
              <a:t> Fuzzy</a:t>
            </a:r>
          </a:p>
          <a:p>
            <a:pPr>
              <a:lnSpc>
                <a:spcPts val="3928"/>
              </a:lnSpc>
            </a:pPr>
            <a:r>
              <a:rPr lang="en-US" sz="2846" spc="278">
                <a:solidFill>
                  <a:srgbClr val="231F20"/>
                </a:solidFill>
                <a:latin typeface="DM Sans"/>
              </a:rPr>
              <a:t> Not a subset of database</a:t>
            </a:r>
          </a:p>
          <a:p>
            <a:pPr>
              <a:lnSpc>
                <a:spcPts val="3928"/>
              </a:lnSpc>
            </a:pPr>
          </a:p>
          <a:p>
            <a:pPr>
              <a:lnSpc>
                <a:spcPts val="3928"/>
              </a:lnSpc>
            </a:pPr>
          </a:p>
          <a:p>
            <a:pPr>
              <a:lnSpc>
                <a:spcPts val="3928"/>
              </a:lnSpc>
            </a:pPr>
          </a:p>
        </p:txBody>
      </p:sp>
      <p:sp>
        <p:nvSpPr>
          <p:cNvPr name="TextBox 7" id="7"/>
          <p:cNvSpPr txBox="true"/>
          <p:nvPr/>
        </p:nvSpPr>
        <p:spPr>
          <a:xfrm rot="0">
            <a:off x="1636183" y="3796537"/>
            <a:ext cx="4117651" cy="5638016"/>
          </a:xfrm>
          <a:prstGeom prst="rect">
            <a:avLst/>
          </a:prstGeom>
        </p:spPr>
        <p:txBody>
          <a:bodyPr anchor="t" rtlCol="false" tIns="0" lIns="0" bIns="0" rIns="0">
            <a:spAutoFit/>
          </a:bodyPr>
          <a:lstStyle/>
          <a:p>
            <a:pPr>
              <a:lnSpc>
                <a:spcPts val="4159"/>
              </a:lnSpc>
            </a:pPr>
            <a:r>
              <a:rPr lang="en-US" sz="3014" spc="295">
                <a:solidFill>
                  <a:srgbClr val="231F20"/>
                </a:solidFill>
                <a:latin typeface="DM Sans"/>
              </a:rPr>
              <a:t>&gt;Query</a:t>
            </a:r>
          </a:p>
          <a:p>
            <a:pPr>
              <a:lnSpc>
                <a:spcPts val="4159"/>
              </a:lnSpc>
            </a:pPr>
            <a:r>
              <a:rPr lang="en-US" sz="3014" spc="295">
                <a:solidFill>
                  <a:srgbClr val="231F20"/>
                </a:solidFill>
                <a:latin typeface="DM Sans"/>
                <a:ea typeface="DM Sans"/>
              </a:rPr>
              <a:t>◦Well defined</a:t>
            </a:r>
          </a:p>
          <a:p>
            <a:pPr>
              <a:lnSpc>
                <a:spcPts val="4159"/>
              </a:lnSpc>
            </a:pPr>
            <a:r>
              <a:rPr lang="en-US" sz="3014" spc="295">
                <a:solidFill>
                  <a:srgbClr val="231F20"/>
                </a:solidFill>
                <a:latin typeface="DM Sans"/>
                <a:ea typeface="DM Sans"/>
              </a:rPr>
              <a:t>◦SQL</a:t>
            </a:r>
          </a:p>
          <a:p>
            <a:pPr>
              <a:lnSpc>
                <a:spcPts val="4159"/>
              </a:lnSpc>
            </a:pPr>
            <a:r>
              <a:rPr lang="en-US" sz="3014" spc="295">
                <a:solidFill>
                  <a:srgbClr val="231F20"/>
                </a:solidFill>
                <a:latin typeface="DM Sans"/>
              </a:rPr>
              <a:t>&gt;Data</a:t>
            </a:r>
          </a:p>
          <a:p>
            <a:pPr>
              <a:lnSpc>
                <a:spcPts val="4159"/>
              </a:lnSpc>
            </a:pPr>
            <a:r>
              <a:rPr lang="en-US" sz="3014" spc="295">
                <a:solidFill>
                  <a:srgbClr val="231F20"/>
                </a:solidFill>
                <a:latin typeface="DM Sans"/>
              </a:rPr>
              <a:t>– Operational data</a:t>
            </a:r>
          </a:p>
          <a:p>
            <a:pPr>
              <a:lnSpc>
                <a:spcPts val="4159"/>
              </a:lnSpc>
            </a:pPr>
            <a:r>
              <a:rPr lang="en-US" sz="3014" spc="295">
                <a:solidFill>
                  <a:srgbClr val="231F20"/>
                </a:solidFill>
                <a:latin typeface="DM Sans"/>
              </a:rPr>
              <a:t>&gt;Output</a:t>
            </a:r>
          </a:p>
          <a:p>
            <a:pPr>
              <a:lnSpc>
                <a:spcPts val="4159"/>
              </a:lnSpc>
            </a:pPr>
            <a:r>
              <a:rPr lang="en-US" sz="3014" spc="295">
                <a:solidFill>
                  <a:srgbClr val="231F20"/>
                </a:solidFill>
                <a:latin typeface="DM Sans"/>
              </a:rPr>
              <a:t>– Precise</a:t>
            </a:r>
          </a:p>
          <a:p>
            <a:pPr>
              <a:lnSpc>
                <a:spcPts val="4159"/>
              </a:lnSpc>
            </a:pPr>
            <a:r>
              <a:rPr lang="en-US" sz="3014" spc="295">
                <a:solidFill>
                  <a:srgbClr val="231F20"/>
                </a:solidFill>
                <a:latin typeface="DM Sans"/>
              </a:rPr>
              <a:t> Subset of database</a:t>
            </a:r>
          </a:p>
          <a:p>
            <a:pPr>
              <a:lnSpc>
                <a:spcPts val="4159"/>
              </a:lnSpc>
            </a:pPr>
          </a:p>
          <a:p>
            <a:pPr>
              <a:lnSpc>
                <a:spcPts val="4159"/>
              </a:lnSpc>
            </a:pPr>
          </a:p>
        </p:txBody>
      </p:sp>
      <p:sp>
        <p:nvSpPr>
          <p:cNvPr name="TextBox 8" id="8"/>
          <p:cNvSpPr txBox="true"/>
          <p:nvPr/>
        </p:nvSpPr>
        <p:spPr>
          <a:xfrm rot="0">
            <a:off x="10065404" y="1317241"/>
            <a:ext cx="6742488" cy="2052692"/>
          </a:xfrm>
          <a:prstGeom prst="rect">
            <a:avLst/>
          </a:prstGeom>
        </p:spPr>
        <p:txBody>
          <a:bodyPr anchor="t" rtlCol="false" tIns="0" lIns="0" bIns="0" rIns="0">
            <a:spAutoFit/>
          </a:bodyPr>
          <a:lstStyle/>
          <a:p>
            <a:pPr marL="0" indent="0" lvl="0">
              <a:lnSpc>
                <a:spcPts val="7913"/>
              </a:lnSpc>
            </a:pPr>
            <a:r>
              <a:rPr lang="en-US" sz="7536" spc="738">
                <a:solidFill>
                  <a:srgbClr val="231F20"/>
                </a:solidFill>
                <a:latin typeface="Oswald Bold"/>
              </a:rPr>
              <a:t>DATA MINING PROCESSING</a:t>
            </a:r>
          </a:p>
        </p:txBody>
      </p:sp>
      <p:sp>
        <p:nvSpPr>
          <p:cNvPr name="TextBox 9" id="9"/>
          <p:cNvSpPr txBox="true"/>
          <p:nvPr/>
        </p:nvSpPr>
        <p:spPr>
          <a:xfrm rot="0">
            <a:off x="7195169" y="1859732"/>
            <a:ext cx="1710892" cy="918745"/>
          </a:xfrm>
          <a:prstGeom prst="rect">
            <a:avLst/>
          </a:prstGeom>
        </p:spPr>
        <p:txBody>
          <a:bodyPr anchor="t" rtlCol="false" tIns="0" lIns="0" bIns="0" rIns="0">
            <a:spAutoFit/>
          </a:bodyPr>
          <a:lstStyle/>
          <a:p>
            <a:pPr marL="0" indent="0" lvl="0">
              <a:lnSpc>
                <a:spcPts val="7068"/>
              </a:lnSpc>
            </a:pPr>
            <a:r>
              <a:rPr lang="en-US" sz="6732" spc="659">
                <a:solidFill>
                  <a:srgbClr val="231F20"/>
                </a:solidFill>
                <a:latin typeface="Oswald Bold"/>
              </a:rPr>
              <a:t> VS.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DAFzHwT2wGg</dc:identifier>
  <dcterms:modified xsi:type="dcterms:W3CDTF">2011-08-01T06:04:30Z</dcterms:modified>
  <cp:revision>1</cp:revision>
  <dc:title>Data mining Presentation</dc:title>
</cp:coreProperties>
</file>